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300" r:id="rId6"/>
    <p:sldId id="293" r:id="rId7"/>
    <p:sldId id="291" r:id="rId8"/>
    <p:sldId id="281" r:id="rId9"/>
    <p:sldId id="296" r:id="rId10"/>
    <p:sldId id="297" r:id="rId11"/>
    <p:sldId id="288" r:id="rId12"/>
    <p:sldId id="301" r:id="rId13"/>
    <p:sldId id="292" r:id="rId14"/>
    <p:sldId id="302" r:id="rId15"/>
    <p:sldId id="303" r:id="rId16"/>
    <p:sldId id="261" r:id="rId17"/>
    <p:sldId id="258" r:id="rId18"/>
    <p:sldId id="259" r:id="rId19"/>
    <p:sldId id="283" r:id="rId20"/>
    <p:sldId id="289" r:id="rId21"/>
    <p:sldId id="295" r:id="rId22"/>
    <p:sldId id="284" r:id="rId23"/>
    <p:sldId id="278" r:id="rId24"/>
    <p:sldId id="279" r:id="rId25"/>
    <p:sldId id="280" r:id="rId26"/>
    <p:sldId id="290" r:id="rId27"/>
    <p:sldId id="298" r:id="rId28"/>
    <p:sldId id="299" r:id="rId29"/>
    <p:sldId id="260" r:id="rId30"/>
    <p:sldId id="294" r:id="rId31"/>
    <p:sldId id="304" r:id="rId32"/>
    <p:sldId id="305" r:id="rId33"/>
  </p:sldIdLst>
  <p:sldSz cx="12192000" cy="6858000"/>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AA51F-0652-430D-A476-9EFFB3C829F9}" v="126" dt="2025-01-24T17:56:27.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84" y="1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5F0AA51F-0652-430D-A476-9EFFB3C829F9}"/>
    <pc:docChg chg="undo custSel addSld modSld">
      <pc:chgData name="Danny Young" userId="cb0f4ce2-eb4f-479e-8e8f-3beb257e632f" providerId="ADAL" clId="{5F0AA51F-0652-430D-A476-9EFFB3C829F9}" dt="2025-01-24T17:56:27.698" v="1437"/>
      <pc:docMkLst>
        <pc:docMk/>
      </pc:docMkLst>
      <pc:sldChg chg="addSp modSp new mod">
        <pc:chgData name="Danny Young" userId="cb0f4ce2-eb4f-479e-8e8f-3beb257e632f" providerId="ADAL" clId="{5F0AA51F-0652-430D-A476-9EFFB3C829F9}" dt="2025-01-24T17:47:44.863" v="1369" actId="20577"/>
        <pc:sldMkLst>
          <pc:docMk/>
          <pc:sldMk cId="967919925" sldId="304"/>
        </pc:sldMkLst>
        <pc:spChg chg="mod">
          <ac:chgData name="Danny Young" userId="cb0f4ce2-eb4f-479e-8e8f-3beb257e632f" providerId="ADAL" clId="{5F0AA51F-0652-430D-A476-9EFFB3C829F9}" dt="2025-01-24T17:47:44.863" v="1369" actId="20577"/>
          <ac:spMkLst>
            <pc:docMk/>
            <pc:sldMk cId="967919925" sldId="304"/>
            <ac:spMk id="2" creationId="{68460D8C-DEE7-E5A6-6980-37509E6DBC7A}"/>
          </ac:spMkLst>
        </pc:spChg>
        <pc:spChg chg="mod">
          <ac:chgData name="Danny Young" userId="cb0f4ce2-eb4f-479e-8e8f-3beb257e632f" providerId="ADAL" clId="{5F0AA51F-0652-430D-A476-9EFFB3C829F9}" dt="2025-01-24T17:32:50.076" v="183" actId="14100"/>
          <ac:spMkLst>
            <pc:docMk/>
            <pc:sldMk cId="967919925" sldId="304"/>
            <ac:spMk id="3" creationId="{AC053CB0-1BF4-BA24-CFD5-CD7A43746BCD}"/>
          </ac:spMkLst>
        </pc:spChg>
        <pc:spChg chg="add mod">
          <ac:chgData name="Danny Young" userId="cb0f4ce2-eb4f-479e-8e8f-3beb257e632f" providerId="ADAL" clId="{5F0AA51F-0652-430D-A476-9EFFB3C829F9}" dt="2025-01-24T17:34:32.865" v="361" actId="14100"/>
          <ac:spMkLst>
            <pc:docMk/>
            <pc:sldMk cId="967919925" sldId="304"/>
            <ac:spMk id="6" creationId="{4B03D199-1F27-512D-E91B-4344FED1A597}"/>
          </ac:spMkLst>
        </pc:spChg>
        <pc:spChg chg="add mod">
          <ac:chgData name="Danny Young" userId="cb0f4ce2-eb4f-479e-8e8f-3beb257e632f" providerId="ADAL" clId="{5F0AA51F-0652-430D-A476-9EFFB3C829F9}" dt="2025-01-24T17:43:00.347" v="1272" actId="207"/>
          <ac:spMkLst>
            <pc:docMk/>
            <pc:sldMk cId="967919925" sldId="304"/>
            <ac:spMk id="7" creationId="{43753516-BD38-087F-9314-3024612A2228}"/>
          </ac:spMkLst>
        </pc:spChg>
        <pc:spChg chg="add mod">
          <ac:chgData name="Danny Young" userId="cb0f4ce2-eb4f-479e-8e8f-3beb257e632f" providerId="ADAL" clId="{5F0AA51F-0652-430D-A476-9EFFB3C829F9}" dt="2025-01-24T17:43:00.347" v="1272" actId="207"/>
          <ac:spMkLst>
            <pc:docMk/>
            <pc:sldMk cId="967919925" sldId="304"/>
            <ac:spMk id="8" creationId="{ADA23AF0-5B4B-E3CD-BE25-5B4209C95C22}"/>
          </ac:spMkLst>
        </pc:spChg>
        <pc:spChg chg="add mod">
          <ac:chgData name="Danny Young" userId="cb0f4ce2-eb4f-479e-8e8f-3beb257e632f" providerId="ADAL" clId="{5F0AA51F-0652-430D-A476-9EFFB3C829F9}" dt="2025-01-24T17:36:42.492" v="770" actId="20577"/>
          <ac:spMkLst>
            <pc:docMk/>
            <pc:sldMk cId="967919925" sldId="304"/>
            <ac:spMk id="9" creationId="{8507260C-B439-52B4-DA71-833CFD203ED0}"/>
          </ac:spMkLst>
        </pc:spChg>
        <pc:spChg chg="add mod">
          <ac:chgData name="Danny Young" userId="cb0f4ce2-eb4f-479e-8e8f-3beb257e632f" providerId="ADAL" clId="{5F0AA51F-0652-430D-A476-9EFFB3C829F9}" dt="2025-01-24T17:43:00.347" v="1272" actId="207"/>
          <ac:spMkLst>
            <pc:docMk/>
            <pc:sldMk cId="967919925" sldId="304"/>
            <ac:spMk id="11" creationId="{5D4884FB-FE42-F204-CEC0-1672EC3C27C2}"/>
          </ac:spMkLst>
        </pc:spChg>
        <pc:spChg chg="add mod">
          <ac:chgData name="Danny Young" userId="cb0f4ce2-eb4f-479e-8e8f-3beb257e632f" providerId="ADAL" clId="{5F0AA51F-0652-430D-A476-9EFFB3C829F9}" dt="2025-01-24T17:43:00.347" v="1272" actId="207"/>
          <ac:spMkLst>
            <pc:docMk/>
            <pc:sldMk cId="967919925" sldId="304"/>
            <ac:spMk id="12" creationId="{4B0D97C6-7AD7-0EB7-F947-CB1FE70F01CA}"/>
          </ac:spMkLst>
        </pc:spChg>
        <pc:spChg chg="add mod">
          <ac:chgData name="Danny Young" userId="cb0f4ce2-eb4f-479e-8e8f-3beb257e632f" providerId="ADAL" clId="{5F0AA51F-0652-430D-A476-9EFFB3C829F9}" dt="2025-01-24T17:43:00.347" v="1272" actId="207"/>
          <ac:spMkLst>
            <pc:docMk/>
            <pc:sldMk cId="967919925" sldId="304"/>
            <ac:spMk id="13" creationId="{3CB22368-C26D-0C10-959B-2D1E0A393E4A}"/>
          </ac:spMkLst>
        </pc:spChg>
        <pc:spChg chg="add mod">
          <ac:chgData name="Danny Young" userId="cb0f4ce2-eb4f-479e-8e8f-3beb257e632f" providerId="ADAL" clId="{5F0AA51F-0652-430D-A476-9EFFB3C829F9}" dt="2025-01-24T17:43:00.347" v="1272" actId="207"/>
          <ac:spMkLst>
            <pc:docMk/>
            <pc:sldMk cId="967919925" sldId="304"/>
            <ac:spMk id="14" creationId="{535CA50B-D7A5-5FDD-7134-C5CAA39CB635}"/>
          </ac:spMkLst>
        </pc:spChg>
        <pc:graphicFrameChg chg="add mod">
          <ac:chgData name="Danny Young" userId="cb0f4ce2-eb4f-479e-8e8f-3beb257e632f" providerId="ADAL" clId="{5F0AA51F-0652-430D-A476-9EFFB3C829F9}" dt="2025-01-24T17:34:37.215" v="362" actId="1076"/>
          <ac:graphicFrameMkLst>
            <pc:docMk/>
            <pc:sldMk cId="967919925" sldId="304"/>
            <ac:graphicFrameMk id="4" creationId="{16648E30-A768-DB9C-B727-4F6593DE8309}"/>
          </ac:graphicFrameMkLst>
        </pc:graphicFrameChg>
        <pc:graphicFrameChg chg="add mod">
          <ac:chgData name="Danny Young" userId="cb0f4ce2-eb4f-479e-8e8f-3beb257e632f" providerId="ADAL" clId="{5F0AA51F-0652-430D-A476-9EFFB3C829F9}" dt="2025-01-24T17:34:40.841" v="363" actId="1076"/>
          <ac:graphicFrameMkLst>
            <pc:docMk/>
            <pc:sldMk cId="967919925" sldId="304"/>
            <ac:graphicFrameMk id="5" creationId="{75266035-091C-631B-FD52-27102A8EAFAA}"/>
          </ac:graphicFrameMkLst>
        </pc:graphicFrameChg>
        <pc:graphicFrameChg chg="add mod">
          <ac:chgData name="Danny Young" userId="cb0f4ce2-eb4f-479e-8e8f-3beb257e632f" providerId="ADAL" clId="{5F0AA51F-0652-430D-A476-9EFFB3C829F9}" dt="2025-01-24T17:37:39.601" v="777" actId="1076"/>
          <ac:graphicFrameMkLst>
            <pc:docMk/>
            <pc:sldMk cId="967919925" sldId="304"/>
            <ac:graphicFrameMk id="10" creationId="{A6676FBD-A5A1-03D4-46DB-481B01F62C95}"/>
          </ac:graphicFrameMkLst>
        </pc:graphicFrameChg>
      </pc:sldChg>
      <pc:sldChg chg="addSp delSp modSp new mod">
        <pc:chgData name="Danny Young" userId="cb0f4ce2-eb4f-479e-8e8f-3beb257e632f" providerId="ADAL" clId="{5F0AA51F-0652-430D-A476-9EFFB3C829F9}" dt="2025-01-24T17:56:27.698" v="1437"/>
        <pc:sldMkLst>
          <pc:docMk/>
          <pc:sldMk cId="3206035627" sldId="305"/>
        </pc:sldMkLst>
        <pc:spChg chg="del mod">
          <ac:chgData name="Danny Young" userId="cb0f4ce2-eb4f-479e-8e8f-3beb257e632f" providerId="ADAL" clId="{5F0AA51F-0652-430D-A476-9EFFB3C829F9}" dt="2025-01-24T17:42:00.396" v="1261" actId="478"/>
          <ac:spMkLst>
            <pc:docMk/>
            <pc:sldMk cId="3206035627" sldId="305"/>
            <ac:spMk id="2" creationId="{8DD3FE99-82DF-D227-001E-1731D7ACCC55}"/>
          </ac:spMkLst>
        </pc:spChg>
        <pc:spChg chg="mod">
          <ac:chgData name="Danny Young" userId="cb0f4ce2-eb4f-479e-8e8f-3beb257e632f" providerId="ADAL" clId="{5F0AA51F-0652-430D-A476-9EFFB3C829F9}" dt="2025-01-24T17:42:44.809" v="1271" actId="14100"/>
          <ac:spMkLst>
            <pc:docMk/>
            <pc:sldMk cId="3206035627" sldId="305"/>
            <ac:spMk id="3" creationId="{7345521B-69AC-74EB-8105-55441CB75746}"/>
          </ac:spMkLst>
        </pc:spChg>
        <pc:spChg chg="add mod">
          <ac:chgData name="Danny Young" userId="cb0f4ce2-eb4f-479e-8e8f-3beb257e632f" providerId="ADAL" clId="{5F0AA51F-0652-430D-A476-9EFFB3C829F9}" dt="2025-01-24T17:47:24.099" v="1298" actId="1076"/>
          <ac:spMkLst>
            <pc:docMk/>
            <pc:sldMk cId="3206035627" sldId="305"/>
            <ac:spMk id="4" creationId="{F734D5B0-0580-1CB9-B863-2226BBA8C327}"/>
          </ac:spMkLst>
        </pc:spChg>
        <pc:spChg chg="add mod">
          <ac:chgData name="Danny Young" userId="cb0f4ce2-eb4f-479e-8e8f-3beb257e632f" providerId="ADAL" clId="{5F0AA51F-0652-430D-A476-9EFFB3C829F9}" dt="2025-01-24T17:47:56.372" v="1371" actId="207"/>
          <ac:spMkLst>
            <pc:docMk/>
            <pc:sldMk cId="3206035627" sldId="305"/>
            <ac:spMk id="5" creationId="{E66F0977-4501-8EB4-4DD2-3F822259B3B1}"/>
          </ac:spMkLst>
        </pc:spChg>
        <pc:graphicFrameChg chg="add mod">
          <ac:chgData name="Danny Young" userId="cb0f4ce2-eb4f-479e-8e8f-3beb257e632f" providerId="ADAL" clId="{5F0AA51F-0652-430D-A476-9EFFB3C829F9}" dt="2025-01-24T17:48:52.773" v="1372"/>
          <ac:graphicFrameMkLst>
            <pc:docMk/>
            <pc:sldMk cId="3206035627" sldId="305"/>
            <ac:graphicFrameMk id="6" creationId="{604D87E3-62D7-2C3F-43F6-67D6EE0BC377}"/>
          </ac:graphicFrameMkLst>
        </pc:graphicFrameChg>
        <pc:graphicFrameChg chg="add mod">
          <ac:chgData name="Danny Young" userId="cb0f4ce2-eb4f-479e-8e8f-3beb257e632f" providerId="ADAL" clId="{5F0AA51F-0652-430D-A476-9EFFB3C829F9}" dt="2025-01-24T17:48:57.373" v="1373" actId="1076"/>
          <ac:graphicFrameMkLst>
            <pc:docMk/>
            <pc:sldMk cId="3206035627" sldId="305"/>
            <ac:graphicFrameMk id="7" creationId="{F123CE83-1BB2-AE73-5B2C-70D88ABEE4C7}"/>
          </ac:graphicFrameMkLst>
        </pc:graphicFrameChg>
        <pc:graphicFrameChg chg="add mod">
          <ac:chgData name="Danny Young" userId="cb0f4ce2-eb4f-479e-8e8f-3beb257e632f" providerId="ADAL" clId="{5F0AA51F-0652-430D-A476-9EFFB3C829F9}" dt="2025-01-24T17:51:57.417" v="1405" actId="1036"/>
          <ac:graphicFrameMkLst>
            <pc:docMk/>
            <pc:sldMk cId="3206035627" sldId="305"/>
            <ac:graphicFrameMk id="8" creationId="{FC930094-DCFE-24B7-F08D-7D2C9D00E55A}"/>
          </ac:graphicFrameMkLst>
        </pc:graphicFrameChg>
        <pc:graphicFrameChg chg="add mod">
          <ac:chgData name="Danny Young" userId="cb0f4ce2-eb4f-479e-8e8f-3beb257e632f" providerId="ADAL" clId="{5F0AA51F-0652-430D-A476-9EFFB3C829F9}" dt="2025-01-24T17:56:27.698" v="1437"/>
          <ac:graphicFrameMkLst>
            <pc:docMk/>
            <pc:sldMk cId="3206035627" sldId="305"/>
            <ac:graphicFrameMk id="9" creationId="{589F823C-9C9E-8420-0AE6-A80B88695BF2}"/>
          </ac:graphicFrameMkLst>
        </pc:graphicFrameChg>
        <pc:graphicFrameChg chg="add mod">
          <ac:chgData name="Danny Young" userId="cb0f4ce2-eb4f-479e-8e8f-3beb257e632f" providerId="ADAL" clId="{5F0AA51F-0652-430D-A476-9EFFB3C829F9}" dt="2025-01-24T17:56:13.273" v="1435" actId="1037"/>
          <ac:graphicFrameMkLst>
            <pc:docMk/>
            <pc:sldMk cId="3206035627" sldId="305"/>
            <ac:graphicFrameMk id="10" creationId="{C307BDE3-8410-7315-6A16-2D687AD617E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EE8F4-AA8A-43B6-83BD-17C1493ECE1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391EEC4C-3EF7-47C6-B5F8-7E23E1311D2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8473016-4098-4773-B578-F0A9C37EF7C6}" type="datetimeFigureOut">
              <a:rPr lang="en-CA"/>
              <a:pPr>
                <a:defRPr/>
              </a:pPr>
              <a:t>2025-01-24</a:t>
            </a:fld>
            <a:endParaRPr lang="en-CA"/>
          </a:p>
        </p:txBody>
      </p:sp>
      <p:sp>
        <p:nvSpPr>
          <p:cNvPr id="4" name="Slide Image Placeholder 3">
            <a:extLst>
              <a:ext uri="{FF2B5EF4-FFF2-40B4-BE49-F238E27FC236}">
                <a16:creationId xmlns:a16="http://schemas.microsoft.com/office/drawing/2014/main" id="{9F421198-82F0-47F0-8956-F591D8D8A63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53E57AA5-8191-446C-AE7E-DCDE570DE8D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B6DA6461-37B6-4EB8-901D-7CDBAC8538E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048F56A7-673E-4E81-A0C2-16862258183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CEB2129-3208-49DA-A82C-C4B07D591C4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6A82202-A3B1-46F2-B070-BD7CA26396C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51A702A-1903-4504-84A5-20EFDD77C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6CED9889-563B-4DBE-989B-0EB8E4AC49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4C1F96-8083-4443-AEC3-B079D3F6D9EE}" type="slidenum">
              <a:rPr lang="en-CA" altLang="en-US" smtClean="0"/>
              <a:pPr/>
              <a:t>1</a:t>
            </a:fld>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10</a:t>
            </a:fld>
            <a:endParaRPr lang="en-CA" altLang="en-US"/>
          </a:p>
        </p:txBody>
      </p:sp>
    </p:spTree>
    <p:extLst>
      <p:ext uri="{BB962C8B-B14F-4D97-AF65-F5344CB8AC3E}">
        <p14:creationId xmlns:p14="http://schemas.microsoft.com/office/powerpoint/2010/main" val="421108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11</a:t>
            </a:fld>
            <a:endParaRPr lang="en-CA" altLang="en-US"/>
          </a:p>
        </p:txBody>
      </p:sp>
    </p:spTree>
    <p:extLst>
      <p:ext uri="{BB962C8B-B14F-4D97-AF65-F5344CB8AC3E}">
        <p14:creationId xmlns:p14="http://schemas.microsoft.com/office/powerpoint/2010/main" val="169593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12</a:t>
            </a:fld>
            <a:endParaRPr lang="en-CA" altLang="en-US"/>
          </a:p>
        </p:txBody>
      </p:sp>
    </p:spTree>
    <p:extLst>
      <p:ext uri="{BB962C8B-B14F-4D97-AF65-F5344CB8AC3E}">
        <p14:creationId xmlns:p14="http://schemas.microsoft.com/office/powerpoint/2010/main" val="283044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4B211F6-437B-4454-9197-85F99A78DAB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7214B45-6744-484D-8435-78498B8BDB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8436" name="Slide Number Placeholder 3">
            <a:extLst>
              <a:ext uri="{FF2B5EF4-FFF2-40B4-BE49-F238E27FC236}">
                <a16:creationId xmlns:a16="http://schemas.microsoft.com/office/drawing/2014/main" id="{DC2A18A3-D193-481C-892E-AA79F79D83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54B83C-E315-421F-935E-97CFF75C4790}" type="slidenum">
              <a:rPr lang="en-CA" altLang="en-US" smtClean="0"/>
              <a:pPr/>
              <a:t>13</a:t>
            </a:fld>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4DA6096-39AF-4AD8-8881-3A1E8D2E1CD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F8A24F6-9720-4051-AAD0-B3C1942DEC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0484" name="Slide Number Placeholder 3">
            <a:extLst>
              <a:ext uri="{FF2B5EF4-FFF2-40B4-BE49-F238E27FC236}">
                <a16:creationId xmlns:a16="http://schemas.microsoft.com/office/drawing/2014/main" id="{09CECFE7-3F0E-4D60-93A7-166B4732F2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377E82-004F-437F-B92B-0EEA37C094B2}" type="slidenum">
              <a:rPr lang="en-CA" altLang="en-US" smtClean="0"/>
              <a:pPr/>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714D458-08B8-4ABB-8096-AEA931362E0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B6F248D-B877-4226-89A7-CCC1D6F3E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2532" name="Slide Number Placeholder 3">
            <a:extLst>
              <a:ext uri="{FF2B5EF4-FFF2-40B4-BE49-F238E27FC236}">
                <a16:creationId xmlns:a16="http://schemas.microsoft.com/office/drawing/2014/main" id="{BDE57DBF-5765-4797-962E-46A31817A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396E84-85AC-4491-A0E4-98BEE6935C0E}" type="slidenum">
              <a:rPr lang="en-CA" altLang="en-US" smtClean="0"/>
              <a:pPr/>
              <a:t>15</a:t>
            </a:fld>
            <a:endParaRPr lang="en-CA"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16</a:t>
            </a:fld>
            <a:endParaRPr lang="en-CA" altLang="en-US"/>
          </a:p>
        </p:txBody>
      </p:sp>
    </p:spTree>
    <p:extLst>
      <p:ext uri="{BB962C8B-B14F-4D97-AF65-F5344CB8AC3E}">
        <p14:creationId xmlns:p14="http://schemas.microsoft.com/office/powerpoint/2010/main" val="427759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17</a:t>
            </a:fld>
            <a:endParaRPr lang="en-CA" altLang="en-US"/>
          </a:p>
        </p:txBody>
      </p:sp>
    </p:spTree>
    <p:extLst>
      <p:ext uri="{BB962C8B-B14F-4D97-AF65-F5344CB8AC3E}">
        <p14:creationId xmlns:p14="http://schemas.microsoft.com/office/powerpoint/2010/main" val="22609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18</a:t>
            </a:fld>
            <a:endParaRPr lang="en-CA" altLang="en-US"/>
          </a:p>
        </p:txBody>
      </p:sp>
    </p:spTree>
    <p:extLst>
      <p:ext uri="{BB962C8B-B14F-4D97-AF65-F5344CB8AC3E}">
        <p14:creationId xmlns:p14="http://schemas.microsoft.com/office/powerpoint/2010/main" val="103885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19</a:t>
            </a:fld>
            <a:endParaRPr lang="en-CA" altLang="en-US"/>
          </a:p>
        </p:txBody>
      </p:sp>
    </p:spTree>
    <p:extLst>
      <p:ext uri="{BB962C8B-B14F-4D97-AF65-F5344CB8AC3E}">
        <p14:creationId xmlns:p14="http://schemas.microsoft.com/office/powerpoint/2010/main" val="200179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2</a:t>
            </a:fld>
            <a:endParaRPr lang="en-CA" altLang="en-US"/>
          </a:p>
        </p:txBody>
      </p:sp>
    </p:spTree>
    <p:extLst>
      <p:ext uri="{BB962C8B-B14F-4D97-AF65-F5344CB8AC3E}">
        <p14:creationId xmlns:p14="http://schemas.microsoft.com/office/powerpoint/2010/main" val="392246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78922AB-7243-4C41-AC22-BA3C3DECE3E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F7127BF-AC70-4801-9D5B-92493D6E88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7652" name="Slide Number Placeholder 3">
            <a:extLst>
              <a:ext uri="{FF2B5EF4-FFF2-40B4-BE49-F238E27FC236}">
                <a16:creationId xmlns:a16="http://schemas.microsoft.com/office/drawing/2014/main" id="{0609EA94-B31C-42D5-B5DE-8198742D11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8B9330-C5CE-4EF1-B5D2-C7BEA2140E30}" type="slidenum">
              <a:rPr lang="en-CA" altLang="en-US" smtClean="0"/>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E205210-DD13-4605-AE1E-84162452D9B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9AB6AB0-0753-45CC-88DA-A3C19D72B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9700" name="Slide Number Placeholder 3">
            <a:extLst>
              <a:ext uri="{FF2B5EF4-FFF2-40B4-BE49-F238E27FC236}">
                <a16:creationId xmlns:a16="http://schemas.microsoft.com/office/drawing/2014/main" id="{1F798C74-CE4F-4A0C-9509-0BAEB7263F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7E480A-997D-4897-9050-44698ECEECFC}" type="slidenum">
              <a:rPr lang="en-CA" altLang="en-US" smtClean="0"/>
              <a:pPr/>
              <a:t>21</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6A89FFE-FF02-45F2-9BD0-2190C7898F2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DBC8BF9-B8C9-4533-9E80-BA017F6F23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1748" name="Slide Number Placeholder 3">
            <a:extLst>
              <a:ext uri="{FF2B5EF4-FFF2-40B4-BE49-F238E27FC236}">
                <a16:creationId xmlns:a16="http://schemas.microsoft.com/office/drawing/2014/main" id="{051F3C1E-FE44-4B9D-9143-23AC8B7546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E16DDE-E77E-4BD5-B4F4-0D9E07200624}" type="slidenum">
              <a:rPr lang="en-CA" altLang="en-US" smtClean="0"/>
              <a:pPr/>
              <a:t>22</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23</a:t>
            </a:fld>
            <a:endParaRPr lang="en-CA" altLang="en-US"/>
          </a:p>
        </p:txBody>
      </p:sp>
    </p:spTree>
    <p:extLst>
      <p:ext uri="{BB962C8B-B14F-4D97-AF65-F5344CB8AC3E}">
        <p14:creationId xmlns:p14="http://schemas.microsoft.com/office/powerpoint/2010/main" val="394720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24</a:t>
            </a:fld>
            <a:endParaRPr lang="en-CA" altLang="en-US"/>
          </a:p>
        </p:txBody>
      </p:sp>
    </p:spTree>
    <p:extLst>
      <p:ext uri="{BB962C8B-B14F-4D97-AF65-F5344CB8AC3E}">
        <p14:creationId xmlns:p14="http://schemas.microsoft.com/office/powerpoint/2010/main" val="1692796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25</a:t>
            </a:fld>
            <a:endParaRPr lang="en-CA" altLang="en-US"/>
          </a:p>
        </p:txBody>
      </p:sp>
    </p:spTree>
    <p:extLst>
      <p:ext uri="{BB962C8B-B14F-4D97-AF65-F5344CB8AC3E}">
        <p14:creationId xmlns:p14="http://schemas.microsoft.com/office/powerpoint/2010/main" val="308722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3E622D9-5A53-4F13-AEA4-EA43B5CB01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C3D5613-35FB-4DBC-8B21-268175AEC1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3796" name="Slide Number Placeholder 3">
            <a:extLst>
              <a:ext uri="{FF2B5EF4-FFF2-40B4-BE49-F238E27FC236}">
                <a16:creationId xmlns:a16="http://schemas.microsoft.com/office/drawing/2014/main" id="{25804189-81CB-416B-B855-2DC659F5DE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30926-C18C-494D-B5FC-6EF153E5E3E8}" type="slidenum">
              <a:rPr lang="en-CA" altLang="en-US" smtClean="0"/>
              <a:pPr/>
              <a:t>26</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27</a:t>
            </a:fld>
            <a:endParaRPr lang="en-CA" altLang="en-US"/>
          </a:p>
        </p:txBody>
      </p:sp>
    </p:spTree>
    <p:extLst>
      <p:ext uri="{BB962C8B-B14F-4D97-AF65-F5344CB8AC3E}">
        <p14:creationId xmlns:p14="http://schemas.microsoft.com/office/powerpoint/2010/main" val="375171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3</a:t>
            </a:fld>
            <a:endParaRPr lang="en-CA" altLang="en-US"/>
          </a:p>
        </p:txBody>
      </p:sp>
    </p:spTree>
    <p:extLst>
      <p:ext uri="{BB962C8B-B14F-4D97-AF65-F5344CB8AC3E}">
        <p14:creationId xmlns:p14="http://schemas.microsoft.com/office/powerpoint/2010/main" val="61328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4</a:t>
            </a:fld>
            <a:endParaRPr lang="en-CA" altLang="en-US"/>
          </a:p>
        </p:txBody>
      </p:sp>
    </p:spTree>
    <p:extLst>
      <p:ext uri="{BB962C8B-B14F-4D97-AF65-F5344CB8AC3E}">
        <p14:creationId xmlns:p14="http://schemas.microsoft.com/office/powerpoint/2010/main" val="284502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8776DAA3-5224-4523-B7B2-A59F4E298FE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FEC0130-F7AB-4AB6-A125-CC8911D528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6388" name="Slide Number Placeholder 3">
            <a:extLst>
              <a:ext uri="{FF2B5EF4-FFF2-40B4-BE49-F238E27FC236}">
                <a16:creationId xmlns:a16="http://schemas.microsoft.com/office/drawing/2014/main" id="{6389B9A4-4415-44E6-966C-9B86F246F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3AA71F-43C9-4151-9B6D-27E2F39F4799}" type="slidenum">
              <a:rPr lang="en-CA" altLang="en-US" smtClean="0"/>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6</a:t>
            </a:fld>
            <a:endParaRPr lang="en-CA" altLang="en-US"/>
          </a:p>
        </p:txBody>
      </p:sp>
    </p:spTree>
    <p:extLst>
      <p:ext uri="{BB962C8B-B14F-4D97-AF65-F5344CB8AC3E}">
        <p14:creationId xmlns:p14="http://schemas.microsoft.com/office/powerpoint/2010/main" val="190935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7</a:t>
            </a:fld>
            <a:endParaRPr lang="en-CA" altLang="en-US"/>
          </a:p>
        </p:txBody>
      </p:sp>
    </p:spTree>
    <p:extLst>
      <p:ext uri="{BB962C8B-B14F-4D97-AF65-F5344CB8AC3E}">
        <p14:creationId xmlns:p14="http://schemas.microsoft.com/office/powerpoint/2010/main" val="391941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8</a:t>
            </a:fld>
            <a:endParaRPr lang="en-CA" altLang="en-US"/>
          </a:p>
        </p:txBody>
      </p:sp>
    </p:spTree>
    <p:extLst>
      <p:ext uri="{BB962C8B-B14F-4D97-AF65-F5344CB8AC3E}">
        <p14:creationId xmlns:p14="http://schemas.microsoft.com/office/powerpoint/2010/main" val="3242757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CEB2129-3208-49DA-A82C-C4B07D591C45}" type="slidenum">
              <a:rPr lang="en-CA" altLang="en-US" smtClean="0"/>
              <a:pPr>
                <a:defRPr/>
              </a:pPr>
              <a:t>9</a:t>
            </a:fld>
            <a:endParaRPr lang="en-CA" altLang="en-US"/>
          </a:p>
        </p:txBody>
      </p:sp>
    </p:spTree>
    <p:extLst>
      <p:ext uri="{BB962C8B-B14F-4D97-AF65-F5344CB8AC3E}">
        <p14:creationId xmlns:p14="http://schemas.microsoft.com/office/powerpoint/2010/main" val="297149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40E8B4-D688-4FC5-B64B-01299CF3905E}"/>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D0EC833-CB7A-48EB-BED4-066548DC8444}"/>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A2A4608-1CBD-4D5B-A5D9-C05046026BD4}"/>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3666032-FE34-49EB-BF2D-35EEE7348BD6}"/>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95D0B6F4-4791-425E-A57C-27A2FDB0318A}"/>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93C7490D-FB10-45B7-9890-5946B584E2CD}"/>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71029F32-9FE8-44D9-BE29-97050419E541}"/>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0E8A5900-0F6D-449C-998C-C19B40157257}"/>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76E10682-391F-4F36-A299-28882F72519E}"/>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0308C765-E07A-4ABD-9CCF-47B71AA3DA81}"/>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968ED5B0-991F-412B-9AFD-4A5D445B14E8}"/>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6A5C43E4-2107-4C72-9B5D-EE23031681D5}"/>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321890F-D1A7-4ED3-B3D7-41385C2F0E9A}"/>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D64E3FFA-3CE7-4E9F-B2EB-C87C4F16AD94}"/>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CBBD6370-27B2-4B8B-9093-165B67C88647}"/>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3B4F12D4-F642-4162-9850-90C10C7EF9F0}"/>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DCB3A9BB-0FC1-443A-9A54-DAE1CE9ADD24}"/>
              </a:ext>
            </a:extLst>
          </p:cNvPr>
          <p:cNvSpPr>
            <a:spLocks noGrp="1"/>
          </p:cNvSpPr>
          <p:nvPr>
            <p:ph type="dt" sz="half" idx="10"/>
          </p:nvPr>
        </p:nvSpPr>
        <p:spPr bwMode="auto">
          <a:xfrm rot="5400000">
            <a:off x="10733617" y="1111250"/>
            <a:ext cx="2286000" cy="508000"/>
          </a:xfrm>
        </p:spPr>
        <p:txBody>
          <a:bodyPr/>
          <a:lstStyle>
            <a:lvl1pPr>
              <a:defRPr/>
            </a:lvl1pPr>
          </a:lstStyle>
          <a:p>
            <a:pPr>
              <a:defRPr/>
            </a:pPr>
            <a:fld id="{2F167503-0B49-4CB7-AF1F-5637F27F72B4}" type="datetimeFigureOut">
              <a:rPr lang="en-CA"/>
              <a:pPr>
                <a:defRPr/>
              </a:pPr>
              <a:t>2025-01-24</a:t>
            </a:fld>
            <a:endParaRPr lang="en-CA"/>
          </a:p>
        </p:txBody>
      </p:sp>
      <p:sp>
        <p:nvSpPr>
          <p:cNvPr id="23" name="Footer Placeholder 16">
            <a:extLst>
              <a:ext uri="{FF2B5EF4-FFF2-40B4-BE49-F238E27FC236}">
                <a16:creationId xmlns:a16="http://schemas.microsoft.com/office/drawing/2014/main" id="{6A20544F-C95D-4E1D-A5DF-09FEF101D0EB}"/>
              </a:ext>
            </a:extLst>
          </p:cNvPr>
          <p:cNvSpPr>
            <a:spLocks noGrp="1"/>
          </p:cNvSpPr>
          <p:nvPr>
            <p:ph type="ftr" sz="quarter" idx="11"/>
          </p:nvPr>
        </p:nvSpPr>
        <p:spPr bwMode="auto">
          <a:xfrm rot="5400000">
            <a:off x="10045701" y="4117447"/>
            <a:ext cx="3657600" cy="512233"/>
          </a:xfrm>
        </p:spPr>
        <p:txBody>
          <a:bodyPr/>
          <a:lstStyle>
            <a:lvl1pPr>
              <a:defRPr/>
            </a:lvl1pPr>
          </a:lstStyle>
          <a:p>
            <a:pPr>
              <a:defRPr/>
            </a:pPr>
            <a:endParaRPr lang="en-CA"/>
          </a:p>
        </p:txBody>
      </p:sp>
      <p:sp>
        <p:nvSpPr>
          <p:cNvPr id="24" name="Slide Number Placeholder 28">
            <a:extLst>
              <a:ext uri="{FF2B5EF4-FFF2-40B4-BE49-F238E27FC236}">
                <a16:creationId xmlns:a16="http://schemas.microsoft.com/office/drawing/2014/main" id="{94254E1F-A662-41DB-B99A-E2C823EB2344}"/>
              </a:ext>
            </a:extLst>
          </p:cNvPr>
          <p:cNvSpPr>
            <a:spLocks noGrp="1"/>
          </p:cNvSpPr>
          <p:nvPr>
            <p:ph type="sldNum" sz="quarter" idx="12"/>
          </p:nvPr>
        </p:nvSpPr>
        <p:spPr bwMode="auto">
          <a:xfrm>
            <a:off x="1767417" y="4929189"/>
            <a:ext cx="812800" cy="517525"/>
          </a:xfrm>
        </p:spPr>
        <p:txBody>
          <a:bodyPr/>
          <a:lstStyle>
            <a:lvl1pPr>
              <a:defRPr/>
            </a:lvl1pPr>
          </a:lstStyle>
          <a:p>
            <a:pPr>
              <a:defRPr/>
            </a:pPr>
            <a:fld id="{0535E7A1-3E3C-4CDD-AB80-FC557AEB7CD1}" type="slidenum">
              <a:rPr lang="en-CA" altLang="en-US"/>
              <a:pPr>
                <a:defRPr/>
              </a:pPr>
              <a:t>‹#›</a:t>
            </a:fld>
            <a:endParaRPr lang="en-CA" altLang="en-US"/>
          </a:p>
        </p:txBody>
      </p:sp>
    </p:spTree>
    <p:extLst>
      <p:ext uri="{BB962C8B-B14F-4D97-AF65-F5344CB8AC3E}">
        <p14:creationId xmlns:p14="http://schemas.microsoft.com/office/powerpoint/2010/main" val="36736640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8F7F445B-4D1C-4280-A6CA-B9D88A8E42F9}"/>
              </a:ext>
            </a:extLst>
          </p:cNvPr>
          <p:cNvSpPr>
            <a:spLocks noGrp="1"/>
          </p:cNvSpPr>
          <p:nvPr>
            <p:ph type="dt" sz="half" idx="10"/>
          </p:nvPr>
        </p:nvSpPr>
        <p:spPr/>
        <p:txBody>
          <a:bodyPr/>
          <a:lstStyle>
            <a:lvl1pPr>
              <a:defRPr/>
            </a:lvl1pPr>
          </a:lstStyle>
          <a:p>
            <a:pPr>
              <a:defRPr/>
            </a:pPr>
            <a:fld id="{69BBE660-86DF-4104-B6AB-B671E606027D}" type="datetimeFigureOut">
              <a:rPr lang="en-CA"/>
              <a:pPr>
                <a:defRPr/>
              </a:pPr>
              <a:t>2025-01-24</a:t>
            </a:fld>
            <a:endParaRPr lang="en-CA"/>
          </a:p>
        </p:txBody>
      </p:sp>
      <p:sp>
        <p:nvSpPr>
          <p:cNvPr id="5" name="Footer Placeholder 2">
            <a:extLst>
              <a:ext uri="{FF2B5EF4-FFF2-40B4-BE49-F238E27FC236}">
                <a16:creationId xmlns:a16="http://schemas.microsoft.com/office/drawing/2014/main" id="{7C82830C-15D1-45BE-833C-B99912F3A62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5EF1B64E-C665-4E5A-938F-F2D6B0596F08}"/>
              </a:ext>
            </a:extLst>
          </p:cNvPr>
          <p:cNvSpPr>
            <a:spLocks noGrp="1"/>
          </p:cNvSpPr>
          <p:nvPr>
            <p:ph type="sldNum" sz="quarter" idx="12"/>
          </p:nvPr>
        </p:nvSpPr>
        <p:spPr/>
        <p:txBody>
          <a:bodyPr/>
          <a:lstStyle>
            <a:lvl1pPr>
              <a:defRPr/>
            </a:lvl1pPr>
          </a:lstStyle>
          <a:p>
            <a:pPr>
              <a:defRPr/>
            </a:pPr>
            <a:fld id="{B4C51EA7-9509-4096-A879-0C984EAE8408}" type="slidenum">
              <a:rPr lang="en-CA" altLang="en-US"/>
              <a:pPr>
                <a:defRPr/>
              </a:pPr>
              <a:t>‹#›</a:t>
            </a:fld>
            <a:endParaRPr lang="en-CA" altLang="en-US"/>
          </a:p>
        </p:txBody>
      </p:sp>
    </p:spTree>
    <p:extLst>
      <p:ext uri="{BB962C8B-B14F-4D97-AF65-F5344CB8AC3E}">
        <p14:creationId xmlns:p14="http://schemas.microsoft.com/office/powerpoint/2010/main" val="367904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941F6D6-8268-4817-B2B0-A908B1681A54}"/>
              </a:ext>
            </a:extLst>
          </p:cNvPr>
          <p:cNvSpPr>
            <a:spLocks noGrp="1"/>
          </p:cNvSpPr>
          <p:nvPr>
            <p:ph type="dt" sz="half" idx="10"/>
          </p:nvPr>
        </p:nvSpPr>
        <p:spPr/>
        <p:txBody>
          <a:bodyPr/>
          <a:lstStyle>
            <a:lvl1pPr>
              <a:defRPr/>
            </a:lvl1pPr>
          </a:lstStyle>
          <a:p>
            <a:pPr>
              <a:defRPr/>
            </a:pPr>
            <a:fld id="{CA17D43D-3ABE-420F-B6FB-CB2581E738A5}" type="datetimeFigureOut">
              <a:rPr lang="en-CA"/>
              <a:pPr>
                <a:defRPr/>
              </a:pPr>
              <a:t>2025-01-24</a:t>
            </a:fld>
            <a:endParaRPr lang="en-CA"/>
          </a:p>
        </p:txBody>
      </p:sp>
      <p:sp>
        <p:nvSpPr>
          <p:cNvPr id="5" name="Footer Placeholder 2">
            <a:extLst>
              <a:ext uri="{FF2B5EF4-FFF2-40B4-BE49-F238E27FC236}">
                <a16:creationId xmlns:a16="http://schemas.microsoft.com/office/drawing/2014/main" id="{E464AA34-B56E-4750-AD97-B558B94D5CC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9A39455D-E71E-4433-AFB6-8E08B0E16346}"/>
              </a:ext>
            </a:extLst>
          </p:cNvPr>
          <p:cNvSpPr>
            <a:spLocks noGrp="1"/>
          </p:cNvSpPr>
          <p:nvPr>
            <p:ph type="sldNum" sz="quarter" idx="12"/>
          </p:nvPr>
        </p:nvSpPr>
        <p:spPr/>
        <p:txBody>
          <a:bodyPr/>
          <a:lstStyle>
            <a:lvl1pPr>
              <a:defRPr/>
            </a:lvl1pPr>
          </a:lstStyle>
          <a:p>
            <a:pPr>
              <a:defRPr/>
            </a:pPr>
            <a:fld id="{D9D00962-C502-4DDB-AEBC-E1DAE7EE4312}" type="slidenum">
              <a:rPr lang="en-CA" altLang="en-US"/>
              <a:pPr>
                <a:defRPr/>
              </a:pPr>
              <a:t>‹#›</a:t>
            </a:fld>
            <a:endParaRPr lang="en-CA" altLang="en-US"/>
          </a:p>
        </p:txBody>
      </p:sp>
    </p:spTree>
    <p:extLst>
      <p:ext uri="{BB962C8B-B14F-4D97-AF65-F5344CB8AC3E}">
        <p14:creationId xmlns:p14="http://schemas.microsoft.com/office/powerpoint/2010/main" val="76413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CF2A59BD-663F-473A-A4BB-E30A9536BC93}"/>
              </a:ext>
            </a:extLst>
          </p:cNvPr>
          <p:cNvSpPr>
            <a:spLocks noGrp="1"/>
          </p:cNvSpPr>
          <p:nvPr>
            <p:ph type="dt" sz="half" idx="10"/>
          </p:nvPr>
        </p:nvSpPr>
        <p:spPr/>
        <p:txBody>
          <a:bodyPr rtlCol="0"/>
          <a:lstStyle>
            <a:lvl1pPr>
              <a:defRPr/>
            </a:lvl1pPr>
          </a:lstStyle>
          <a:p>
            <a:pPr>
              <a:defRPr/>
            </a:pPr>
            <a:fld id="{BAA65327-BF58-40D6-985C-290EB45E4F5A}" type="datetimeFigureOut">
              <a:rPr lang="en-CA"/>
              <a:pPr>
                <a:defRPr/>
              </a:pPr>
              <a:t>2025-01-24</a:t>
            </a:fld>
            <a:endParaRPr lang="en-CA"/>
          </a:p>
        </p:txBody>
      </p:sp>
      <p:sp>
        <p:nvSpPr>
          <p:cNvPr id="5" name="Slide Number Placeholder 8">
            <a:extLst>
              <a:ext uri="{FF2B5EF4-FFF2-40B4-BE49-F238E27FC236}">
                <a16:creationId xmlns:a16="http://schemas.microsoft.com/office/drawing/2014/main" id="{87CAA636-3981-4E41-8069-CE1AF66FC45B}"/>
              </a:ext>
            </a:extLst>
          </p:cNvPr>
          <p:cNvSpPr>
            <a:spLocks noGrp="1"/>
          </p:cNvSpPr>
          <p:nvPr>
            <p:ph type="sldNum" sz="quarter" idx="11"/>
          </p:nvPr>
        </p:nvSpPr>
        <p:spPr/>
        <p:txBody>
          <a:bodyPr/>
          <a:lstStyle>
            <a:lvl1pPr>
              <a:defRPr/>
            </a:lvl1pPr>
          </a:lstStyle>
          <a:p>
            <a:pPr>
              <a:defRPr/>
            </a:pPr>
            <a:fld id="{CE49E0DB-260A-4DAA-B677-E556BA483D3D}" type="slidenum">
              <a:rPr lang="en-CA" altLang="en-US"/>
              <a:pPr>
                <a:defRPr/>
              </a:pPr>
              <a:t>‹#›</a:t>
            </a:fld>
            <a:endParaRPr lang="en-CA" altLang="en-US"/>
          </a:p>
        </p:txBody>
      </p:sp>
      <p:sp>
        <p:nvSpPr>
          <p:cNvPr id="6" name="Footer Placeholder 9">
            <a:extLst>
              <a:ext uri="{FF2B5EF4-FFF2-40B4-BE49-F238E27FC236}">
                <a16:creationId xmlns:a16="http://schemas.microsoft.com/office/drawing/2014/main" id="{DBF22A58-A365-450A-A111-D62A5554BBCB}"/>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67094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6F329D-7B44-4AC4-BD07-CDA2D131867C}"/>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1D295FA-5DD6-44DB-95AB-D25613F7C218}"/>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1216D99-1B37-4FDD-9C23-BD7D296607ED}"/>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4515A387-9E1E-487A-AB30-69A1B702DB8A}"/>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61CFCF54-623A-43CB-B9F6-4E7B92848AA4}"/>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3AFEFB41-2E3E-41D5-B116-D0E8CCD5086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C7F98918-CA9C-4080-A4E1-5E8EE982388B}"/>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B3230CD7-FBFE-4AEF-A8C9-F716B41FCD1A}"/>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47F725F2-8CCC-41E5-9994-3B4327EB5E47}"/>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116226E6-DAEE-454F-862F-94BEB8620947}"/>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AB78A183-9489-453E-93D1-3FF45866C51C}"/>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55B352D-16B2-4237-9D5C-628AA9B5FE41}"/>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D25E18AD-6605-4CA2-BBD1-B636265A7B55}"/>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3FC46236-0D63-4031-A647-FE0D9DD56951}"/>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F1A406C3-2147-4CF5-9971-11F2C97205C9}"/>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C154F484-D6E4-4558-B9B6-209593AE9264}"/>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FA8D1292-5BD5-46CF-AAED-C0FCDF3D8F5A}"/>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6AC4E9FC-D91F-4641-8072-5C48FA9DE019}" type="datetimeFigureOut">
              <a:rPr lang="en-CA"/>
              <a:pPr>
                <a:defRPr/>
              </a:pPr>
              <a:t>2025-01-24</a:t>
            </a:fld>
            <a:endParaRPr lang="en-CA"/>
          </a:p>
        </p:txBody>
      </p:sp>
      <p:sp>
        <p:nvSpPr>
          <p:cNvPr id="21" name="Footer Placeholder 4">
            <a:extLst>
              <a:ext uri="{FF2B5EF4-FFF2-40B4-BE49-F238E27FC236}">
                <a16:creationId xmlns:a16="http://schemas.microsoft.com/office/drawing/2014/main" id="{A20AED5C-1016-490E-8CF1-40D7397CBA95}"/>
              </a:ext>
            </a:extLst>
          </p:cNvPr>
          <p:cNvSpPr>
            <a:spLocks noGrp="1"/>
          </p:cNvSpPr>
          <p:nvPr>
            <p:ph type="ftr" sz="quarter" idx="11"/>
          </p:nvPr>
        </p:nvSpPr>
        <p:spPr bwMode="auto">
          <a:xfrm rot="5400000">
            <a:off x="10045701" y="4114272"/>
            <a:ext cx="3657600" cy="512233"/>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22DB3DCF-4E15-49BB-8DC6-8B83049CA35D}"/>
              </a:ext>
            </a:extLst>
          </p:cNvPr>
          <p:cNvSpPr>
            <a:spLocks noGrp="1"/>
          </p:cNvSpPr>
          <p:nvPr>
            <p:ph type="sldNum" sz="quarter" idx="12"/>
          </p:nvPr>
        </p:nvSpPr>
        <p:spPr bwMode="auto">
          <a:xfrm>
            <a:off x="1786467" y="4929189"/>
            <a:ext cx="812800" cy="517525"/>
          </a:xfrm>
        </p:spPr>
        <p:txBody>
          <a:bodyPr/>
          <a:lstStyle>
            <a:lvl1pPr>
              <a:defRPr/>
            </a:lvl1pPr>
          </a:lstStyle>
          <a:p>
            <a:pPr>
              <a:defRPr/>
            </a:pPr>
            <a:fld id="{0BC8ABA6-E531-4851-B849-7F8608E1E95C}" type="slidenum">
              <a:rPr lang="en-CA" altLang="en-US"/>
              <a:pPr>
                <a:defRPr/>
              </a:pPr>
              <a:t>‹#›</a:t>
            </a:fld>
            <a:endParaRPr lang="en-CA" altLang="en-US"/>
          </a:p>
        </p:txBody>
      </p:sp>
    </p:spTree>
    <p:extLst>
      <p:ext uri="{BB962C8B-B14F-4D97-AF65-F5344CB8AC3E}">
        <p14:creationId xmlns:p14="http://schemas.microsoft.com/office/powerpoint/2010/main" val="42412971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9595EB0-19C6-41ED-BCA6-ACF204438860}"/>
              </a:ext>
            </a:extLst>
          </p:cNvPr>
          <p:cNvSpPr>
            <a:spLocks noGrp="1"/>
          </p:cNvSpPr>
          <p:nvPr>
            <p:ph type="dt" sz="half" idx="10"/>
          </p:nvPr>
        </p:nvSpPr>
        <p:spPr/>
        <p:txBody>
          <a:bodyPr/>
          <a:lstStyle>
            <a:lvl1pPr>
              <a:defRPr/>
            </a:lvl1pPr>
          </a:lstStyle>
          <a:p>
            <a:pPr>
              <a:defRPr/>
            </a:pPr>
            <a:fld id="{0317E409-D954-445A-8477-00EE3E8F2B5B}" type="datetimeFigureOut">
              <a:rPr lang="en-CA"/>
              <a:pPr>
                <a:defRPr/>
              </a:pPr>
              <a:t>2025-01-24</a:t>
            </a:fld>
            <a:endParaRPr lang="en-CA"/>
          </a:p>
        </p:txBody>
      </p:sp>
      <p:sp>
        <p:nvSpPr>
          <p:cNvPr id="6" name="Footer Placeholder 2">
            <a:extLst>
              <a:ext uri="{FF2B5EF4-FFF2-40B4-BE49-F238E27FC236}">
                <a16:creationId xmlns:a16="http://schemas.microsoft.com/office/drawing/2014/main" id="{2DCFC7E9-990B-4E36-8A1A-E4131DA23167}"/>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2">
            <a:extLst>
              <a:ext uri="{FF2B5EF4-FFF2-40B4-BE49-F238E27FC236}">
                <a16:creationId xmlns:a16="http://schemas.microsoft.com/office/drawing/2014/main" id="{E722C625-64D3-4137-A523-3E8FAF960792}"/>
              </a:ext>
            </a:extLst>
          </p:cNvPr>
          <p:cNvSpPr>
            <a:spLocks noGrp="1"/>
          </p:cNvSpPr>
          <p:nvPr>
            <p:ph type="sldNum" sz="quarter" idx="12"/>
          </p:nvPr>
        </p:nvSpPr>
        <p:spPr/>
        <p:txBody>
          <a:bodyPr/>
          <a:lstStyle>
            <a:lvl1pPr>
              <a:defRPr/>
            </a:lvl1pPr>
          </a:lstStyle>
          <a:p>
            <a:pPr>
              <a:defRPr/>
            </a:pPr>
            <a:fld id="{68F85C99-3CE6-42B9-B6B4-A87C8E5FE770}" type="slidenum">
              <a:rPr lang="en-CA" altLang="en-US"/>
              <a:pPr>
                <a:defRPr/>
              </a:pPr>
              <a:t>‹#›</a:t>
            </a:fld>
            <a:endParaRPr lang="en-CA" altLang="en-US"/>
          </a:p>
        </p:txBody>
      </p:sp>
    </p:spTree>
    <p:extLst>
      <p:ext uri="{BB962C8B-B14F-4D97-AF65-F5344CB8AC3E}">
        <p14:creationId xmlns:p14="http://schemas.microsoft.com/office/powerpoint/2010/main" val="303544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CCB4EFE4-D235-4628-9E04-C6297C229A1C}"/>
              </a:ext>
            </a:extLst>
          </p:cNvPr>
          <p:cNvSpPr>
            <a:spLocks noGrp="1"/>
          </p:cNvSpPr>
          <p:nvPr>
            <p:ph type="dt" sz="half" idx="10"/>
          </p:nvPr>
        </p:nvSpPr>
        <p:spPr/>
        <p:txBody>
          <a:bodyPr/>
          <a:lstStyle>
            <a:lvl1pPr>
              <a:defRPr/>
            </a:lvl1pPr>
          </a:lstStyle>
          <a:p>
            <a:pPr>
              <a:defRPr/>
            </a:pPr>
            <a:fld id="{8B353C13-5D4B-4CEB-93C2-3F2DDF3C4C4A}" type="datetimeFigureOut">
              <a:rPr lang="en-CA"/>
              <a:pPr>
                <a:defRPr/>
              </a:pPr>
              <a:t>2025-01-24</a:t>
            </a:fld>
            <a:endParaRPr lang="en-CA"/>
          </a:p>
        </p:txBody>
      </p:sp>
      <p:sp>
        <p:nvSpPr>
          <p:cNvPr id="8" name="Footer Placeholder 2">
            <a:extLst>
              <a:ext uri="{FF2B5EF4-FFF2-40B4-BE49-F238E27FC236}">
                <a16:creationId xmlns:a16="http://schemas.microsoft.com/office/drawing/2014/main" id="{88862274-4CBE-4C87-9D5F-68D42CF5DF5F}"/>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22">
            <a:extLst>
              <a:ext uri="{FF2B5EF4-FFF2-40B4-BE49-F238E27FC236}">
                <a16:creationId xmlns:a16="http://schemas.microsoft.com/office/drawing/2014/main" id="{2E6CFBC5-938F-40F3-BD8E-2076C13792D4}"/>
              </a:ext>
            </a:extLst>
          </p:cNvPr>
          <p:cNvSpPr>
            <a:spLocks noGrp="1"/>
          </p:cNvSpPr>
          <p:nvPr>
            <p:ph type="sldNum" sz="quarter" idx="12"/>
          </p:nvPr>
        </p:nvSpPr>
        <p:spPr/>
        <p:txBody>
          <a:bodyPr/>
          <a:lstStyle>
            <a:lvl1pPr>
              <a:defRPr/>
            </a:lvl1pPr>
          </a:lstStyle>
          <a:p>
            <a:pPr>
              <a:defRPr/>
            </a:pPr>
            <a:fld id="{A177D016-52AF-48E5-8556-90CA46F3E1A3}" type="slidenum">
              <a:rPr lang="en-CA" altLang="en-US"/>
              <a:pPr>
                <a:defRPr/>
              </a:pPr>
              <a:t>‹#›</a:t>
            </a:fld>
            <a:endParaRPr lang="en-CA" altLang="en-US"/>
          </a:p>
        </p:txBody>
      </p:sp>
    </p:spTree>
    <p:extLst>
      <p:ext uri="{BB962C8B-B14F-4D97-AF65-F5344CB8AC3E}">
        <p14:creationId xmlns:p14="http://schemas.microsoft.com/office/powerpoint/2010/main" val="274094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08A40874-ED87-4BC1-AEAC-5EAC7A5C9850}"/>
              </a:ext>
            </a:extLst>
          </p:cNvPr>
          <p:cNvSpPr>
            <a:spLocks noGrp="1"/>
          </p:cNvSpPr>
          <p:nvPr>
            <p:ph type="dt" sz="half" idx="10"/>
          </p:nvPr>
        </p:nvSpPr>
        <p:spPr/>
        <p:txBody>
          <a:bodyPr rtlCol="0"/>
          <a:lstStyle>
            <a:lvl1pPr>
              <a:defRPr/>
            </a:lvl1pPr>
          </a:lstStyle>
          <a:p>
            <a:pPr>
              <a:defRPr/>
            </a:pPr>
            <a:fld id="{B0AE2934-7473-4DDA-8B1A-118530B5A61F}" type="datetimeFigureOut">
              <a:rPr lang="en-CA"/>
              <a:pPr>
                <a:defRPr/>
              </a:pPr>
              <a:t>2025-01-24</a:t>
            </a:fld>
            <a:endParaRPr lang="en-CA"/>
          </a:p>
        </p:txBody>
      </p:sp>
      <p:sp>
        <p:nvSpPr>
          <p:cNvPr id="4" name="Slide Number Placeholder 6">
            <a:extLst>
              <a:ext uri="{FF2B5EF4-FFF2-40B4-BE49-F238E27FC236}">
                <a16:creationId xmlns:a16="http://schemas.microsoft.com/office/drawing/2014/main" id="{37602CCC-1C6A-4FCC-96C7-92D1F7F15D03}"/>
              </a:ext>
            </a:extLst>
          </p:cNvPr>
          <p:cNvSpPr>
            <a:spLocks noGrp="1"/>
          </p:cNvSpPr>
          <p:nvPr>
            <p:ph type="sldNum" sz="quarter" idx="11"/>
          </p:nvPr>
        </p:nvSpPr>
        <p:spPr/>
        <p:txBody>
          <a:bodyPr/>
          <a:lstStyle>
            <a:lvl1pPr>
              <a:defRPr/>
            </a:lvl1pPr>
          </a:lstStyle>
          <a:p>
            <a:pPr>
              <a:defRPr/>
            </a:pPr>
            <a:fld id="{E303316E-4BBC-40C2-A1FD-B8187F39B4ED}"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81D14FCE-FF67-42BF-8B51-04150A34157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51539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32FA5E4C-20A2-4A81-B51E-AC5A9C825940}"/>
              </a:ext>
            </a:extLst>
          </p:cNvPr>
          <p:cNvSpPr>
            <a:spLocks noGrp="1"/>
          </p:cNvSpPr>
          <p:nvPr>
            <p:ph type="dt" sz="half" idx="10"/>
          </p:nvPr>
        </p:nvSpPr>
        <p:spPr/>
        <p:txBody>
          <a:bodyPr/>
          <a:lstStyle>
            <a:lvl1pPr>
              <a:defRPr/>
            </a:lvl1pPr>
          </a:lstStyle>
          <a:p>
            <a:pPr>
              <a:defRPr/>
            </a:pPr>
            <a:fld id="{BE1C836B-99E8-4C06-8DD3-70600F7F7DDC}" type="datetimeFigureOut">
              <a:rPr lang="en-CA"/>
              <a:pPr>
                <a:defRPr/>
              </a:pPr>
              <a:t>2025-01-24</a:t>
            </a:fld>
            <a:endParaRPr lang="en-CA"/>
          </a:p>
        </p:txBody>
      </p:sp>
      <p:sp>
        <p:nvSpPr>
          <p:cNvPr id="3" name="Footer Placeholder 2">
            <a:extLst>
              <a:ext uri="{FF2B5EF4-FFF2-40B4-BE49-F238E27FC236}">
                <a16:creationId xmlns:a16="http://schemas.microsoft.com/office/drawing/2014/main" id="{92749826-C32A-4433-9A38-65BA5B7358E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CA5502CA-ED67-4B51-8B0B-BC1CD14F3739}"/>
              </a:ext>
            </a:extLst>
          </p:cNvPr>
          <p:cNvSpPr>
            <a:spLocks noGrp="1"/>
          </p:cNvSpPr>
          <p:nvPr>
            <p:ph type="sldNum" sz="quarter" idx="12"/>
          </p:nvPr>
        </p:nvSpPr>
        <p:spPr/>
        <p:txBody>
          <a:bodyPr/>
          <a:lstStyle>
            <a:lvl1pPr>
              <a:defRPr/>
            </a:lvl1pPr>
          </a:lstStyle>
          <a:p>
            <a:pPr>
              <a:defRPr/>
            </a:pPr>
            <a:fld id="{738A361A-5755-4D8E-8CB2-959B8FFDF77A}" type="slidenum">
              <a:rPr lang="en-CA" altLang="en-US"/>
              <a:pPr>
                <a:defRPr/>
              </a:pPr>
              <a:t>‹#›</a:t>
            </a:fld>
            <a:endParaRPr lang="en-CA" altLang="en-US"/>
          </a:p>
        </p:txBody>
      </p:sp>
    </p:spTree>
    <p:extLst>
      <p:ext uri="{BB962C8B-B14F-4D97-AF65-F5344CB8AC3E}">
        <p14:creationId xmlns:p14="http://schemas.microsoft.com/office/powerpoint/2010/main" val="178584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628FC863-6877-47DC-A0A7-304B0888EFDA}"/>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1CC21A48-62CB-43D4-9BA0-F3A6A180B7CE}"/>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6BD3E63E-FE23-43F0-8F65-0B445456934D}"/>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8F5179C9-22B0-40A3-ADDC-EEB1B34E6DE3}"/>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7F1A7CC0-645C-4FA9-9839-A677F95CB45A}"/>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37A11D5E-A71B-41A9-9912-4A4956B40D7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21AEBBA1-470F-4B22-8377-5B1B57A15D61}"/>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042134F2-6545-4E60-830F-B325AC25E95D}"/>
              </a:ext>
            </a:extLst>
          </p:cNvPr>
          <p:cNvSpPr>
            <a:spLocks noGrp="1"/>
          </p:cNvSpPr>
          <p:nvPr>
            <p:ph type="dt" sz="half" idx="10"/>
          </p:nvPr>
        </p:nvSpPr>
        <p:spPr/>
        <p:txBody>
          <a:bodyPr rtlCol="0"/>
          <a:lstStyle>
            <a:lvl1pPr>
              <a:defRPr/>
            </a:lvl1pPr>
          </a:lstStyle>
          <a:p>
            <a:pPr>
              <a:defRPr/>
            </a:pPr>
            <a:fld id="{9199175B-7A7F-4397-A21B-8F506B3EBF1D}" type="datetimeFigureOut">
              <a:rPr lang="en-CA"/>
              <a:pPr>
                <a:defRPr/>
              </a:pPr>
              <a:t>2025-01-24</a:t>
            </a:fld>
            <a:endParaRPr lang="en-CA"/>
          </a:p>
        </p:txBody>
      </p:sp>
      <p:sp>
        <p:nvSpPr>
          <p:cNvPr id="13" name="Slide Number Placeholder 21">
            <a:extLst>
              <a:ext uri="{FF2B5EF4-FFF2-40B4-BE49-F238E27FC236}">
                <a16:creationId xmlns:a16="http://schemas.microsoft.com/office/drawing/2014/main" id="{BC21BA71-BACE-46D2-BB15-6E574CE594C5}"/>
              </a:ext>
            </a:extLst>
          </p:cNvPr>
          <p:cNvSpPr>
            <a:spLocks noGrp="1"/>
          </p:cNvSpPr>
          <p:nvPr>
            <p:ph type="sldNum" sz="quarter" idx="11"/>
          </p:nvPr>
        </p:nvSpPr>
        <p:spPr/>
        <p:txBody>
          <a:bodyPr/>
          <a:lstStyle>
            <a:lvl1pPr>
              <a:defRPr/>
            </a:lvl1pPr>
          </a:lstStyle>
          <a:p>
            <a:pPr>
              <a:defRPr/>
            </a:pPr>
            <a:fld id="{72D9E8EA-B10F-46F2-BD19-FE8B5E4DABD4}" type="slidenum">
              <a:rPr lang="en-CA" altLang="en-US"/>
              <a:pPr>
                <a:defRPr/>
              </a:pPr>
              <a:t>‹#›</a:t>
            </a:fld>
            <a:endParaRPr lang="en-CA" altLang="en-US"/>
          </a:p>
        </p:txBody>
      </p:sp>
      <p:sp>
        <p:nvSpPr>
          <p:cNvPr id="14" name="Footer Placeholder 22">
            <a:extLst>
              <a:ext uri="{FF2B5EF4-FFF2-40B4-BE49-F238E27FC236}">
                <a16:creationId xmlns:a16="http://schemas.microsoft.com/office/drawing/2014/main" id="{5BF2A2AA-70DD-4191-9F46-871ACD5C4F4F}"/>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9949062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46E37038-FE16-40A3-B578-C05CCDF867F9}"/>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2BF5728B-A4FE-43E9-8A53-8F29293EF991}"/>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205D2914-3E2A-4E36-B552-3266411C2A85}"/>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C301A222-B35C-4A86-B1D1-84FB02952B20}"/>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417773ED-9DA1-47E4-98B6-C183275318D9}"/>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A992E424-876C-4517-8A07-F06FF238F3B7}"/>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E7F4D5EC-ABE4-4A70-93AE-DDC96041A571}"/>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D20FFA5C-EC40-4286-958B-601C3A794635}"/>
              </a:ext>
            </a:extLst>
          </p:cNvPr>
          <p:cNvSpPr>
            <a:spLocks noGrp="1"/>
          </p:cNvSpPr>
          <p:nvPr>
            <p:ph type="dt" sz="half" idx="10"/>
          </p:nvPr>
        </p:nvSpPr>
        <p:spPr/>
        <p:txBody>
          <a:bodyPr rtlCol="0"/>
          <a:lstStyle>
            <a:lvl1pPr>
              <a:defRPr/>
            </a:lvl1pPr>
          </a:lstStyle>
          <a:p>
            <a:pPr>
              <a:defRPr/>
            </a:pPr>
            <a:fld id="{00583E2B-46A8-47EE-9B0E-39010757E5F2}" type="datetimeFigureOut">
              <a:rPr lang="en-CA"/>
              <a:pPr>
                <a:defRPr/>
              </a:pPr>
              <a:t>2025-01-24</a:t>
            </a:fld>
            <a:endParaRPr lang="en-CA"/>
          </a:p>
        </p:txBody>
      </p:sp>
      <p:sp>
        <p:nvSpPr>
          <p:cNvPr id="13" name="Slide Number Placeholder 17">
            <a:extLst>
              <a:ext uri="{FF2B5EF4-FFF2-40B4-BE49-F238E27FC236}">
                <a16:creationId xmlns:a16="http://schemas.microsoft.com/office/drawing/2014/main" id="{8F916218-C906-4D5D-9318-D181807EFD99}"/>
              </a:ext>
            </a:extLst>
          </p:cNvPr>
          <p:cNvSpPr>
            <a:spLocks noGrp="1"/>
          </p:cNvSpPr>
          <p:nvPr>
            <p:ph type="sldNum" sz="quarter" idx="11"/>
          </p:nvPr>
        </p:nvSpPr>
        <p:spPr/>
        <p:txBody>
          <a:bodyPr/>
          <a:lstStyle>
            <a:lvl1pPr>
              <a:defRPr/>
            </a:lvl1pPr>
          </a:lstStyle>
          <a:p>
            <a:pPr>
              <a:defRPr/>
            </a:pPr>
            <a:fld id="{FFE7054A-B5D6-4414-AA73-2E5662798108}"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6DB546BB-CE18-4D1D-9E43-29EECEEBA54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79667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0B4585F5-F71C-4C9A-970B-3FF09951E424}"/>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76E6B3B5-EA33-488B-A081-810467F35F58}"/>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B0F8DB3A-0406-4129-A5F6-E2836C87FB5A}"/>
              </a:ext>
            </a:extLst>
          </p:cNvPr>
          <p:cNvSpPr>
            <a:spLocks noGrp="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CEB43371-7A9C-4287-A28A-CC08CF831ED0}"/>
              </a:ext>
            </a:extLst>
          </p:cNvPr>
          <p:cNvSpPr>
            <a:spLocks noGrp="1"/>
          </p:cNvSpPr>
          <p:nvPr>
            <p:ph type="dt" sz="half" idx="2"/>
          </p:nvPr>
        </p:nvSpPr>
        <p:spPr>
          <a:xfrm rot="5400000">
            <a:off x="10453954" y="1017853"/>
            <a:ext cx="2011362" cy="512233"/>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6F85E08B-981D-4BFC-8C49-F4A73230C840}" type="datetimeFigureOut">
              <a:rPr lang="en-CA"/>
              <a:pPr>
                <a:defRPr/>
              </a:pPr>
              <a:t>2025-01-24</a:t>
            </a:fld>
            <a:endParaRPr lang="en-CA"/>
          </a:p>
        </p:txBody>
      </p:sp>
      <p:sp>
        <p:nvSpPr>
          <p:cNvPr id="3" name="Footer Placeholder 2">
            <a:extLst>
              <a:ext uri="{FF2B5EF4-FFF2-40B4-BE49-F238E27FC236}">
                <a16:creationId xmlns:a16="http://schemas.microsoft.com/office/drawing/2014/main" id="{948E15C2-6907-4CE7-BEFE-5C8FE0B21A1D}"/>
              </a:ext>
            </a:extLst>
          </p:cNvPr>
          <p:cNvSpPr>
            <a:spLocks noGrp="1"/>
          </p:cNvSpPr>
          <p:nvPr>
            <p:ph type="ftr" sz="quarter" idx="3"/>
          </p:nvPr>
        </p:nvSpPr>
        <p:spPr>
          <a:xfrm rot="5400000">
            <a:off x="9853084" y="3676121"/>
            <a:ext cx="3200400" cy="486833"/>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276DE789-BAAD-4FF2-B468-80CA00AE8962}"/>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F7346650-450E-4D59-9922-C89F5661306D}"/>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727647DA-FBF0-483E-BBF8-04BAFA9B6DBF}"/>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E3BC89A6-926E-4D16-B010-25E781DF9735}"/>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CBA0B918-6C4B-4429-81BE-28494D965875}"/>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EA2D44E7-F7B1-4E2E-83A2-32AE161790B9}"/>
              </a:ext>
            </a:extLst>
          </p:cNvPr>
          <p:cNvSpPr>
            <a:spLocks noGrp="1"/>
          </p:cNvSpPr>
          <p:nvPr>
            <p:ph type="sldNum" sz="quarter" idx="4"/>
          </p:nvPr>
        </p:nvSpPr>
        <p:spPr>
          <a:xfrm>
            <a:off x="10839451"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pPr>
              <a:defRPr/>
            </a:pPr>
            <a:fld id="{CDEA141E-52BE-4E77-B266-77A640A12BC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65" r:id="rId4"/>
    <p:sldLayoutId id="2147483866" r:id="rId5"/>
    <p:sldLayoutId id="2147483873" r:id="rId6"/>
    <p:sldLayoutId id="2147483867" r:id="rId7"/>
    <p:sldLayoutId id="2147483874" r:id="rId8"/>
    <p:sldLayoutId id="2147483875" r:id="rId9"/>
    <p:sldLayoutId id="2147483868" r:id="rId10"/>
    <p:sldLayoutId id="214748386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6.wmf"/><Relationship Id="rId18" Type="http://schemas.openxmlformats.org/officeDocument/2006/relationships/image" Target="../media/image31.wmf"/><Relationship Id="rId3" Type="http://schemas.openxmlformats.org/officeDocument/2006/relationships/notesSlide" Target="../notesSlides/notesSlide11.xml"/><Relationship Id="rId7" Type="http://schemas.openxmlformats.org/officeDocument/2006/relationships/image" Target="../media/image24.wmf"/><Relationship Id="rId12" Type="http://schemas.openxmlformats.org/officeDocument/2006/relationships/oleObject" Target="../embeddings/oleObject25.bin"/><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tags" Target="../tags/tag12.xml"/><Relationship Id="rId6" Type="http://schemas.openxmlformats.org/officeDocument/2006/relationships/oleObject" Target="../embeddings/oleObject22.bin"/><Relationship Id="rId11" Type="http://schemas.openxmlformats.org/officeDocument/2006/relationships/image" Target="../media/image25.wmf"/><Relationship Id="rId5" Type="http://schemas.openxmlformats.org/officeDocument/2006/relationships/image" Target="../media/image10.wmf"/><Relationship Id="rId15" Type="http://schemas.openxmlformats.org/officeDocument/2006/relationships/image" Target="../media/image29.png"/><Relationship Id="rId10" Type="http://schemas.openxmlformats.org/officeDocument/2006/relationships/oleObject" Target="../embeddings/oleObject24.bin"/><Relationship Id="rId4" Type="http://schemas.openxmlformats.org/officeDocument/2006/relationships/oleObject" Target="../embeddings/oleObject9.bin"/><Relationship Id="rId9" Type="http://schemas.openxmlformats.org/officeDocument/2006/relationships/image" Target="../media/image2.wmf"/><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oleObject" Target="../embeddings/oleObject28.bin"/><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8.wmf"/><Relationship Id="rId18" Type="http://schemas.openxmlformats.org/officeDocument/2006/relationships/oleObject" Target="../embeddings/oleObject36.bin"/><Relationship Id="rId3" Type="http://schemas.openxmlformats.org/officeDocument/2006/relationships/notesSlide" Target="../notesSlides/notesSlide15.xml"/><Relationship Id="rId21" Type="http://schemas.openxmlformats.org/officeDocument/2006/relationships/image" Target="../media/image42.wmf"/><Relationship Id="rId7" Type="http://schemas.openxmlformats.org/officeDocument/2006/relationships/image" Target="../media/image35.wmf"/><Relationship Id="rId12" Type="http://schemas.openxmlformats.org/officeDocument/2006/relationships/oleObject" Target="../embeddings/oleObject33.bin"/><Relationship Id="rId17" Type="http://schemas.openxmlformats.org/officeDocument/2006/relationships/image" Target="../media/image40.wmf"/><Relationship Id="rId25"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tags" Target="../tags/tag16.xml"/><Relationship Id="rId6" Type="http://schemas.openxmlformats.org/officeDocument/2006/relationships/oleObject" Target="../embeddings/oleObject30.bin"/><Relationship Id="rId11" Type="http://schemas.openxmlformats.org/officeDocument/2006/relationships/image" Target="../media/image37.wmf"/><Relationship Id="rId24" Type="http://schemas.openxmlformats.org/officeDocument/2006/relationships/oleObject" Target="../embeddings/oleObject39.bin"/><Relationship Id="rId5" Type="http://schemas.openxmlformats.org/officeDocument/2006/relationships/image" Target="../media/image34.wmf"/><Relationship Id="rId15" Type="http://schemas.openxmlformats.org/officeDocument/2006/relationships/image" Target="../media/image39.wmf"/><Relationship Id="rId23" Type="http://schemas.openxmlformats.org/officeDocument/2006/relationships/image" Target="../media/image43.wmf"/><Relationship Id="rId10" Type="http://schemas.openxmlformats.org/officeDocument/2006/relationships/oleObject" Target="../embeddings/oleObject32.bin"/><Relationship Id="rId19" Type="http://schemas.openxmlformats.org/officeDocument/2006/relationships/image" Target="../media/image41.wmf"/><Relationship Id="rId4" Type="http://schemas.openxmlformats.org/officeDocument/2006/relationships/oleObject" Target="../embeddings/oleObject29.bin"/><Relationship Id="rId9" Type="http://schemas.openxmlformats.org/officeDocument/2006/relationships/image" Target="../media/image36.wmf"/><Relationship Id="rId14" Type="http://schemas.openxmlformats.org/officeDocument/2006/relationships/oleObject" Target="../embeddings/oleObject34.bin"/><Relationship Id="rId22"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7.xml"/><Relationship Id="rId7" Type="http://schemas.openxmlformats.org/officeDocument/2006/relationships/image" Target="../media/image46.wmf"/><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oleObject" Target="../embeddings/oleObject41.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7.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8.bin"/><Relationship Id="rId3" Type="http://schemas.openxmlformats.org/officeDocument/2006/relationships/notesSlide" Target="../notesSlides/notesSlide20.xml"/><Relationship Id="rId7" Type="http://schemas.openxmlformats.org/officeDocument/2006/relationships/oleObject" Target="../embeddings/oleObject45.bin"/><Relationship Id="rId12" Type="http://schemas.openxmlformats.org/officeDocument/2006/relationships/image" Target="../media/image55.wmf"/><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tags" Target="../tags/tag21.xml"/><Relationship Id="rId6" Type="http://schemas.openxmlformats.org/officeDocument/2006/relationships/image" Target="../media/image52.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54.wmf"/><Relationship Id="rId4" Type="http://schemas.openxmlformats.org/officeDocument/2006/relationships/image" Target="../media/image50.png"/><Relationship Id="rId9" Type="http://schemas.openxmlformats.org/officeDocument/2006/relationships/oleObject" Target="../embeddings/oleObject46.bin"/><Relationship Id="rId14" Type="http://schemas.openxmlformats.org/officeDocument/2006/relationships/image" Target="../media/image56.wmf"/></Relationships>
</file>

<file path=ppt/slides/_rels/slide21.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4.bin"/><Relationship Id="rId18" Type="http://schemas.openxmlformats.org/officeDocument/2006/relationships/image" Target="../media/image65.wmf"/><Relationship Id="rId3" Type="http://schemas.openxmlformats.org/officeDocument/2006/relationships/notesSlide" Target="../notesSlides/notesSlide21.xml"/><Relationship Id="rId21" Type="http://schemas.openxmlformats.org/officeDocument/2006/relationships/oleObject" Target="../embeddings/oleObject58.bin"/><Relationship Id="rId7" Type="http://schemas.openxmlformats.org/officeDocument/2006/relationships/oleObject" Target="../embeddings/oleObject51.bin"/><Relationship Id="rId12" Type="http://schemas.openxmlformats.org/officeDocument/2006/relationships/image" Target="../media/image62.w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tags" Target="../tags/tag22.xml"/><Relationship Id="rId6" Type="http://schemas.openxmlformats.org/officeDocument/2006/relationships/image" Target="../media/image59.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1.wmf"/><Relationship Id="rId19" Type="http://schemas.openxmlformats.org/officeDocument/2006/relationships/oleObject" Target="../embeddings/oleObject57.bin"/><Relationship Id="rId4" Type="http://schemas.openxmlformats.org/officeDocument/2006/relationships/image" Target="../media/image58.png"/><Relationship Id="rId9" Type="http://schemas.openxmlformats.org/officeDocument/2006/relationships/oleObject" Target="../embeddings/oleObject52.bin"/><Relationship Id="rId14" Type="http://schemas.openxmlformats.org/officeDocument/2006/relationships/image" Target="../media/image63.wmf"/><Relationship Id="rId22" Type="http://schemas.openxmlformats.org/officeDocument/2006/relationships/image" Target="../media/image6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60.bin"/><Relationship Id="rId4" Type="http://schemas.openxmlformats.org/officeDocument/2006/relationships/image" Target="../media/image73.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80.wmf"/><Relationship Id="rId3" Type="http://schemas.openxmlformats.org/officeDocument/2006/relationships/image" Target="../media/image77.png"/><Relationship Id="rId7" Type="http://schemas.openxmlformats.org/officeDocument/2006/relationships/image" Target="../media/image74.wmf"/><Relationship Id="rId12" Type="http://schemas.openxmlformats.org/officeDocument/2006/relationships/oleObject" Target="../embeddings/oleObject66.bin"/><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79.wmf"/><Relationship Id="rId5" Type="http://schemas.openxmlformats.org/officeDocument/2006/relationships/image" Target="../media/image73.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78.w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wmf"/><Relationship Id="rId1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oleObject" Target="../embeddings/oleObject4.bin"/><Relationship Id="rId17"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tags" Target="../tags/tag4.xml"/><Relationship Id="rId6" Type="http://schemas.openxmlformats.org/officeDocument/2006/relationships/oleObject" Target="../embeddings/oleObject3.bin"/><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6.wmf"/><Relationship Id="rId10" Type="http://schemas.openxmlformats.org/officeDocument/2006/relationships/image" Target="../media/image3.wmf"/><Relationship Id="rId4" Type="http://schemas.openxmlformats.org/officeDocument/2006/relationships/image" Target="../media/image4.png"/><Relationship Id="rId9" Type="http://schemas.openxmlformats.org/officeDocument/2006/relationships/oleObject" Target="../embeddings/oleObject2.bin"/><Relationship Id="rId1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1.bin"/><Relationship Id="rId18"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oleObject" Target="../embeddings/oleObject8.bin"/><Relationship Id="rId12" Type="http://schemas.openxmlformats.org/officeDocument/2006/relationships/image" Target="../media/image1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13.wmf"/><Relationship Id="rId1" Type="http://schemas.openxmlformats.org/officeDocument/2006/relationships/tags" Target="../tags/tag6.xml"/><Relationship Id="rId6" Type="http://schemas.openxmlformats.org/officeDocument/2006/relationships/image" Target="../media/image2.wmf"/><Relationship Id="rId11" Type="http://schemas.openxmlformats.org/officeDocument/2006/relationships/oleObject" Target="../embeddings/oleObject10.bin"/><Relationship Id="rId5" Type="http://schemas.openxmlformats.org/officeDocument/2006/relationships/oleObject" Target="../embeddings/oleObject1.bin"/><Relationship Id="rId15" Type="http://schemas.openxmlformats.org/officeDocument/2006/relationships/oleObject" Target="../embeddings/oleObject12.bin"/><Relationship Id="rId10" Type="http://schemas.openxmlformats.org/officeDocument/2006/relationships/image" Target="../media/image10.wmf"/><Relationship Id="rId4" Type="http://schemas.openxmlformats.org/officeDocument/2006/relationships/image" Target="../media/image19.png"/><Relationship Id="rId9" Type="http://schemas.openxmlformats.org/officeDocument/2006/relationships/oleObject" Target="../embeddings/oleObject9.bin"/><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6.wmf"/><Relationship Id="rId3" Type="http://schemas.openxmlformats.org/officeDocument/2006/relationships/notesSlide" Target="../notesSlides/notesSlide7.xml"/><Relationship Id="rId7" Type="http://schemas.openxmlformats.org/officeDocument/2006/relationships/image" Target="../media/image27.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11" Type="http://schemas.openxmlformats.org/officeDocument/2006/relationships/image" Target="../media/image15.wmf"/><Relationship Id="rId5" Type="http://schemas.openxmlformats.org/officeDocument/2006/relationships/image" Target="../media/image120.png"/><Relationship Id="rId10" Type="http://schemas.openxmlformats.org/officeDocument/2006/relationships/oleObject" Target="../embeddings/oleObject15.bin"/><Relationship Id="rId4" Type="http://schemas.openxmlformats.org/officeDocument/2006/relationships/image" Target="../media/image11.png"/><Relationship Id="rId9" Type="http://schemas.openxmlformats.org/officeDocument/2006/relationships/image" Target="../media/image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1.wmf"/><Relationship Id="rId3" Type="http://schemas.openxmlformats.org/officeDocument/2006/relationships/notesSlide" Target="../notesSlides/notesSlide8.xml"/><Relationship Id="rId7" Type="http://schemas.openxmlformats.org/officeDocument/2006/relationships/image" Target="../media/image18.wmf"/><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oleObject" Target="../embeddings/oleObject18.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3.png"/><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9.wmf"/><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C8E3-613D-40BF-96D6-BDFBE39BDDB9}"/>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Section 10.3 </a:t>
            </a:r>
            <a:br>
              <a:rPr lang="en-CA" dirty="0"/>
            </a:br>
            <a:r>
              <a:rPr lang="en-CA" dirty="0"/>
              <a:t>Confidence Interval for Estimating a Population Proportion</a:t>
            </a:r>
          </a:p>
        </p:txBody>
      </p:sp>
      <p:sp>
        <p:nvSpPr>
          <p:cNvPr id="9219" name="Subtitle 2">
            <a:extLst>
              <a:ext uri="{FF2B5EF4-FFF2-40B4-BE49-F238E27FC236}">
                <a16:creationId xmlns:a16="http://schemas.microsoft.com/office/drawing/2014/main" id="{0049B11C-0DC5-417E-A55F-21A47F0109EC}"/>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9D2442-BCE6-41D8-BF9A-3E41A30F78AB}"/>
                  </a:ext>
                </a:extLst>
              </p:cNvPr>
              <p:cNvSpPr>
                <a:spLocks noGrp="1"/>
              </p:cNvSpPr>
              <p:nvPr>
                <p:ph sz="quarter" idx="1"/>
              </p:nvPr>
            </p:nvSpPr>
            <p:spPr>
              <a:xfrm>
                <a:off x="335360" y="404664"/>
                <a:ext cx="11233248" cy="6192688"/>
              </a:xfrm>
            </p:spPr>
            <p:txBody>
              <a:bodyPr/>
              <a:lstStyle/>
              <a:p>
                <a:r>
                  <a:rPr lang="en-US" dirty="0"/>
                  <a:t>Conditions for inference: </a:t>
                </a:r>
              </a:p>
              <a:p>
                <a:r>
                  <a:rPr lang="en-US" dirty="0"/>
                  <a:t>1. SRS – it is stated that the sample is “randomly” selected</a:t>
                </a:r>
              </a:p>
              <a:p>
                <a:r>
                  <a:rPr lang="en-US" dirty="0"/>
                  <a:t>2. Sample Size: </a:t>
                </a:r>
                <a:br>
                  <a:rPr lang="en-US" dirty="0"/>
                </a:br>
                <a:r>
                  <a:rPr lang="en-US" dirty="0"/>
                  <a:t>    N x P = 300 (16/300) = 16 &gt; 10</a:t>
                </a:r>
                <a:br>
                  <a:rPr lang="en-US" dirty="0"/>
                </a:br>
                <a:br>
                  <a:rPr lang="en-US" dirty="0"/>
                </a:br>
                <a:r>
                  <a:rPr lang="en-US" dirty="0"/>
                  <a:t>    N x Q = 300 (284/300) = 284 &gt; 10</a:t>
                </a:r>
              </a:p>
              <a:p>
                <a:r>
                  <a:rPr lang="en-US" dirty="0"/>
                  <a:t>So both inequalities are met</a:t>
                </a:r>
              </a:p>
              <a:p>
                <a:r>
                  <a:rPr lang="en-US" dirty="0"/>
                  <a:t>3. Independence: it is safe to assume that the condition of one banana is independent of another.  However, we are sampling “without” replacement.  The population must be 10 times the sample size. In this case, we are not given the population size, but we know it’s more than 2000 bananas.</a:t>
                </a:r>
              </a:p>
              <a:p>
                <a:endParaRPr lang="en-US" dirty="0"/>
              </a:p>
              <a:p>
                <a:r>
                  <a:rPr lang="en-US" dirty="0"/>
                  <a:t>For the sake of proceeding with our inference procedure, we would assume that the distribution of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𝑝</m:t>
                        </m:r>
                      </m:e>
                    </m:acc>
                  </m:oMath>
                </a14:m>
                <a:r>
                  <a:rPr lang="en-US" dirty="0"/>
                  <a:t> is normally distributed</a:t>
                </a:r>
              </a:p>
            </p:txBody>
          </p:sp>
        </mc:Choice>
        <mc:Fallback xmlns="">
          <p:sp>
            <p:nvSpPr>
              <p:cNvPr id="3" name="Content Placeholder 2">
                <a:extLst>
                  <a:ext uri="{FF2B5EF4-FFF2-40B4-BE49-F238E27FC236}">
                    <a16:creationId xmlns:a16="http://schemas.microsoft.com/office/drawing/2014/main" id="{129D2442-BCE6-41D8-BF9A-3E41A30F78AB}"/>
                  </a:ext>
                </a:extLst>
              </p:cNvPr>
              <p:cNvSpPr>
                <a:spLocks noGrp="1" noRot="1" noChangeAspect="1" noMove="1" noResize="1" noEditPoints="1" noAdjustHandles="1" noChangeArrowheads="1" noChangeShapeType="1" noTextEdit="1"/>
              </p:cNvSpPr>
              <p:nvPr>
                <p:ph sz="quarter" idx="1"/>
              </p:nvPr>
            </p:nvSpPr>
            <p:spPr>
              <a:xfrm>
                <a:off x="335360" y="404664"/>
                <a:ext cx="11233248" cy="6192688"/>
              </a:xfrm>
              <a:blipFill>
                <a:blip r:embed="rId4"/>
                <a:stretch>
                  <a:fillRect l="-217" t="-787" r="-59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530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E5F0E-904B-A42A-BDC4-4F8ED5F571A0}"/>
              </a:ext>
            </a:extLst>
          </p:cNvPr>
          <p:cNvSpPr>
            <a:spLocks noGrp="1"/>
          </p:cNvSpPr>
          <p:nvPr>
            <p:ph sz="quarter" idx="1"/>
          </p:nvPr>
        </p:nvSpPr>
        <p:spPr>
          <a:xfrm>
            <a:off x="263352" y="332656"/>
            <a:ext cx="9956800" cy="892696"/>
          </a:xfrm>
        </p:spPr>
        <p:txBody>
          <a:bodyPr/>
          <a:lstStyle/>
          <a:p>
            <a:r>
              <a:rPr lang="en-US" dirty="0"/>
              <a:t>We took a sample of 300 bananas and 16 of them are defective</a:t>
            </a:r>
          </a:p>
        </p:txBody>
      </p:sp>
      <p:graphicFrame>
        <p:nvGraphicFramePr>
          <p:cNvPr id="4" name="Object 3">
            <a:extLst>
              <a:ext uri="{FF2B5EF4-FFF2-40B4-BE49-F238E27FC236}">
                <a16:creationId xmlns:a16="http://schemas.microsoft.com/office/drawing/2014/main" id="{437B1A22-27B7-C6EB-A891-128EFE4B1979}"/>
              </a:ext>
            </a:extLst>
          </p:cNvPr>
          <p:cNvGraphicFramePr>
            <a:graphicFrameLocks noChangeAspect="1"/>
          </p:cNvGraphicFramePr>
          <p:nvPr>
            <p:extLst>
              <p:ext uri="{D42A27DB-BD31-4B8C-83A1-F6EECF244321}">
                <p14:modId xmlns:p14="http://schemas.microsoft.com/office/powerpoint/2010/main" val="3994224397"/>
              </p:ext>
            </p:extLst>
          </p:nvPr>
        </p:nvGraphicFramePr>
        <p:xfrm>
          <a:off x="695400" y="836712"/>
          <a:ext cx="935038" cy="904875"/>
        </p:xfrm>
        <a:graphic>
          <a:graphicData uri="http://schemas.openxmlformats.org/presentationml/2006/ole">
            <mc:AlternateContent xmlns:mc="http://schemas.openxmlformats.org/markup-compatibility/2006">
              <mc:Choice xmlns:v="urn:schemas-microsoft-com:vml" Requires="v">
                <p:oleObj name="Equation" r:id="rId4" imgW="406048" imgH="393359" progId="Equation.DSMT4">
                  <p:embed/>
                </p:oleObj>
              </mc:Choice>
              <mc:Fallback>
                <p:oleObj name="Equation" r:id="rId4" imgW="406048" imgH="393359" progId="Equation.DSMT4">
                  <p:embed/>
                  <p:pic>
                    <p:nvPicPr>
                      <p:cNvPr id="4" name="Object 3">
                        <a:extLst>
                          <a:ext uri="{FF2B5EF4-FFF2-40B4-BE49-F238E27FC236}">
                            <a16:creationId xmlns:a16="http://schemas.microsoft.com/office/drawing/2014/main" id="{437B1A22-27B7-C6EB-A891-128EFE4B1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00" y="836712"/>
                        <a:ext cx="9350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A5B62E3C-C25F-0709-49FE-3B48D54D476B}"/>
              </a:ext>
            </a:extLst>
          </p:cNvPr>
          <p:cNvGraphicFramePr>
            <a:graphicFrameLocks noChangeAspect="1"/>
          </p:cNvGraphicFramePr>
          <p:nvPr>
            <p:extLst>
              <p:ext uri="{D42A27DB-BD31-4B8C-83A1-F6EECF244321}">
                <p14:modId xmlns:p14="http://schemas.microsoft.com/office/powerpoint/2010/main" val="229747166"/>
              </p:ext>
            </p:extLst>
          </p:nvPr>
        </p:nvGraphicFramePr>
        <p:xfrm>
          <a:off x="1630438" y="844749"/>
          <a:ext cx="965200" cy="904875"/>
        </p:xfrm>
        <a:graphic>
          <a:graphicData uri="http://schemas.openxmlformats.org/presentationml/2006/ole">
            <mc:AlternateContent xmlns:mc="http://schemas.openxmlformats.org/markup-compatibility/2006">
              <mc:Choice xmlns:v="urn:schemas-microsoft-com:vml" Requires="v">
                <p:oleObj name="Equation" r:id="rId6" imgW="419040" imgH="393480" progId="Equation.DSMT4">
                  <p:embed/>
                </p:oleObj>
              </mc:Choice>
              <mc:Fallback>
                <p:oleObj name="Equation" r:id="rId6" imgW="419040" imgH="393480" progId="Equation.DSMT4">
                  <p:embed/>
                  <p:pic>
                    <p:nvPicPr>
                      <p:cNvPr id="5" name="Object 4">
                        <a:extLst>
                          <a:ext uri="{FF2B5EF4-FFF2-40B4-BE49-F238E27FC236}">
                            <a16:creationId xmlns:a16="http://schemas.microsoft.com/office/drawing/2014/main" id="{A5B62E3C-C25F-0709-49FE-3B48D54D476B}"/>
                          </a:ext>
                        </a:extLst>
                      </p:cNvPr>
                      <p:cNvPicPr>
                        <a:picLocks noChangeAspect="1" noChangeArrowheads="1"/>
                      </p:cNvPicPr>
                      <p:nvPr/>
                    </p:nvPicPr>
                    <p:blipFill>
                      <a:blip r:embed="rId7"/>
                      <a:srcRect/>
                      <a:stretch>
                        <a:fillRect/>
                      </a:stretch>
                    </p:blipFill>
                    <p:spPr bwMode="auto">
                      <a:xfrm>
                        <a:off x="1630438" y="844749"/>
                        <a:ext cx="965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2">
            <a:extLst>
              <a:ext uri="{FF2B5EF4-FFF2-40B4-BE49-F238E27FC236}">
                <a16:creationId xmlns:a16="http://schemas.microsoft.com/office/drawing/2014/main" id="{C1BC48C8-662A-A964-19A3-56A278681002}"/>
              </a:ext>
            </a:extLst>
          </p:cNvPr>
          <p:cNvGraphicFramePr>
            <a:graphicFrameLocks noChangeAspect="1"/>
          </p:cNvGraphicFramePr>
          <p:nvPr>
            <p:extLst>
              <p:ext uri="{D42A27DB-BD31-4B8C-83A1-F6EECF244321}">
                <p14:modId xmlns:p14="http://schemas.microsoft.com/office/powerpoint/2010/main" val="537066204"/>
              </p:ext>
            </p:extLst>
          </p:nvPr>
        </p:nvGraphicFramePr>
        <p:xfrm>
          <a:off x="479376" y="1985094"/>
          <a:ext cx="4648200" cy="1436688"/>
        </p:xfrm>
        <a:graphic>
          <a:graphicData uri="http://schemas.openxmlformats.org/presentationml/2006/ole">
            <mc:AlternateContent xmlns:mc="http://schemas.openxmlformats.org/markup-compatibility/2006">
              <mc:Choice xmlns:v="urn:schemas-microsoft-com:vml" Requires="v">
                <p:oleObj name="Equation" r:id="rId8" imgW="1764534" imgH="545863" progId="Equation.DSMT4">
                  <p:embed/>
                </p:oleObj>
              </mc:Choice>
              <mc:Fallback>
                <p:oleObj name="Equation" r:id="rId8" imgW="1764534" imgH="545863" progId="Equation.DSMT4">
                  <p:embed/>
                  <p:pic>
                    <p:nvPicPr>
                      <p:cNvPr id="6" name="Object 2">
                        <a:extLst>
                          <a:ext uri="{FF2B5EF4-FFF2-40B4-BE49-F238E27FC236}">
                            <a16:creationId xmlns:a16="http://schemas.microsoft.com/office/drawing/2014/main" id="{C1BC48C8-662A-A964-19A3-56A2786810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376" y="1985094"/>
                        <a:ext cx="4648200" cy="143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FC058182-2FF3-DAA5-FFF9-2546DF67CC06}"/>
              </a:ext>
            </a:extLst>
          </p:cNvPr>
          <p:cNvGraphicFramePr>
            <a:graphicFrameLocks noChangeAspect="1"/>
          </p:cNvGraphicFramePr>
          <p:nvPr>
            <p:extLst>
              <p:ext uri="{D42A27DB-BD31-4B8C-83A1-F6EECF244321}">
                <p14:modId xmlns:p14="http://schemas.microsoft.com/office/powerpoint/2010/main" val="2561776261"/>
              </p:ext>
            </p:extLst>
          </p:nvPr>
        </p:nvGraphicFramePr>
        <p:xfrm>
          <a:off x="2586907" y="1092398"/>
          <a:ext cx="2192338" cy="409575"/>
        </p:xfrm>
        <a:graphic>
          <a:graphicData uri="http://schemas.openxmlformats.org/presentationml/2006/ole">
            <mc:AlternateContent xmlns:mc="http://schemas.openxmlformats.org/markup-compatibility/2006">
              <mc:Choice xmlns:v="urn:schemas-microsoft-com:vml" Requires="v">
                <p:oleObj name="Equation" r:id="rId10" imgW="952200" imgH="177480" progId="Equation.DSMT4">
                  <p:embed/>
                </p:oleObj>
              </mc:Choice>
              <mc:Fallback>
                <p:oleObj name="Equation" r:id="rId10" imgW="952200" imgH="177480" progId="Equation.DSMT4">
                  <p:embed/>
                  <p:pic>
                    <p:nvPicPr>
                      <p:cNvPr id="7" name="Object 6">
                        <a:extLst>
                          <a:ext uri="{FF2B5EF4-FFF2-40B4-BE49-F238E27FC236}">
                            <a16:creationId xmlns:a16="http://schemas.microsoft.com/office/drawing/2014/main" id="{FC058182-2FF3-DAA5-FFF9-2546DF67CC06}"/>
                          </a:ext>
                        </a:extLst>
                      </p:cNvPr>
                      <p:cNvPicPr>
                        <a:picLocks noChangeAspect="1" noChangeArrowheads="1"/>
                      </p:cNvPicPr>
                      <p:nvPr/>
                    </p:nvPicPr>
                    <p:blipFill>
                      <a:blip r:embed="rId11"/>
                      <a:srcRect/>
                      <a:stretch>
                        <a:fillRect/>
                      </a:stretch>
                    </p:blipFill>
                    <p:spPr bwMode="auto">
                      <a:xfrm>
                        <a:off x="2586907" y="1092398"/>
                        <a:ext cx="21923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2">
            <a:extLst>
              <a:ext uri="{FF2B5EF4-FFF2-40B4-BE49-F238E27FC236}">
                <a16:creationId xmlns:a16="http://schemas.microsoft.com/office/drawing/2014/main" id="{13BE460C-E07C-6790-D671-384F2EB446F1}"/>
              </a:ext>
            </a:extLst>
          </p:cNvPr>
          <p:cNvGraphicFramePr>
            <a:graphicFrameLocks noChangeAspect="1"/>
          </p:cNvGraphicFramePr>
          <p:nvPr>
            <p:extLst>
              <p:ext uri="{D42A27DB-BD31-4B8C-83A1-F6EECF244321}">
                <p14:modId xmlns:p14="http://schemas.microsoft.com/office/powerpoint/2010/main" val="2107704458"/>
              </p:ext>
            </p:extLst>
          </p:nvPr>
        </p:nvGraphicFramePr>
        <p:xfrm>
          <a:off x="5116488" y="2204864"/>
          <a:ext cx="6297016" cy="1135767"/>
        </p:xfrm>
        <a:graphic>
          <a:graphicData uri="http://schemas.openxmlformats.org/presentationml/2006/ole">
            <mc:AlternateContent xmlns:mc="http://schemas.openxmlformats.org/markup-compatibility/2006">
              <mc:Choice xmlns:v="urn:schemas-microsoft-com:vml" Requires="v">
                <p:oleObj name="Equation" r:id="rId12" imgW="2603160" imgH="469800" progId="Equation.DSMT4">
                  <p:embed/>
                </p:oleObj>
              </mc:Choice>
              <mc:Fallback>
                <p:oleObj name="Equation" r:id="rId12" imgW="2603160" imgH="469800" progId="Equation.DSMT4">
                  <p:embed/>
                  <p:pic>
                    <p:nvPicPr>
                      <p:cNvPr id="8" name="Object 2">
                        <a:extLst>
                          <a:ext uri="{FF2B5EF4-FFF2-40B4-BE49-F238E27FC236}">
                            <a16:creationId xmlns:a16="http://schemas.microsoft.com/office/drawing/2014/main" id="{13BE460C-E07C-6790-D671-384F2EB446F1}"/>
                          </a:ext>
                        </a:extLst>
                      </p:cNvPr>
                      <p:cNvPicPr>
                        <a:picLocks noChangeAspect="1" noChangeArrowheads="1"/>
                      </p:cNvPicPr>
                      <p:nvPr/>
                    </p:nvPicPr>
                    <p:blipFill>
                      <a:blip r:embed="rId13"/>
                      <a:srcRect/>
                      <a:stretch>
                        <a:fillRect/>
                      </a:stretch>
                    </p:blipFill>
                    <p:spPr bwMode="auto">
                      <a:xfrm>
                        <a:off x="5116488" y="2204864"/>
                        <a:ext cx="6297016" cy="1135767"/>
                      </a:xfrm>
                      <a:prstGeom prst="rect">
                        <a:avLst/>
                      </a:prstGeom>
                      <a:noFill/>
                      <a:ln>
                        <a:noFill/>
                      </a:ln>
                      <a:effectLst/>
                    </p:spPr>
                  </p:pic>
                </p:oleObj>
              </mc:Fallback>
            </mc:AlternateContent>
          </a:graphicData>
        </a:graphic>
      </p:graphicFrame>
      <p:pic>
        <p:nvPicPr>
          <p:cNvPr id="9" name="Picture 8">
            <a:extLst>
              <a:ext uri="{FF2B5EF4-FFF2-40B4-BE49-F238E27FC236}">
                <a16:creationId xmlns:a16="http://schemas.microsoft.com/office/drawing/2014/main" id="{1AF030B5-1A34-AB9E-5E44-9237C516C41F}"/>
              </a:ext>
            </a:extLst>
          </p:cNvPr>
          <p:cNvPicPr>
            <a:picLocks noChangeAspect="1"/>
          </p:cNvPicPr>
          <p:nvPr/>
        </p:nvPicPr>
        <p:blipFill>
          <a:blip r:embed="rId14"/>
          <a:stretch>
            <a:fillRect/>
          </a:stretch>
        </p:blipFill>
        <p:spPr>
          <a:xfrm>
            <a:off x="263352" y="4657692"/>
            <a:ext cx="2956098" cy="2043605"/>
          </a:xfrm>
          <a:prstGeom prst="rect">
            <a:avLst/>
          </a:prstGeom>
        </p:spPr>
      </p:pic>
      <p:pic>
        <p:nvPicPr>
          <p:cNvPr id="11" name="Picture 10">
            <a:extLst>
              <a:ext uri="{FF2B5EF4-FFF2-40B4-BE49-F238E27FC236}">
                <a16:creationId xmlns:a16="http://schemas.microsoft.com/office/drawing/2014/main" id="{D11D15C6-71EC-9E17-A853-49D377139DDE}"/>
              </a:ext>
            </a:extLst>
          </p:cNvPr>
          <p:cNvPicPr>
            <a:picLocks noChangeAspect="1"/>
          </p:cNvPicPr>
          <p:nvPr/>
        </p:nvPicPr>
        <p:blipFill>
          <a:blip r:embed="rId15"/>
          <a:stretch>
            <a:fillRect/>
          </a:stretch>
        </p:blipFill>
        <p:spPr>
          <a:xfrm>
            <a:off x="3359696" y="4657692"/>
            <a:ext cx="2372056" cy="1571844"/>
          </a:xfrm>
          <a:prstGeom prst="rect">
            <a:avLst/>
          </a:prstGeom>
        </p:spPr>
      </p:pic>
      <p:pic>
        <p:nvPicPr>
          <p:cNvPr id="13" name="Picture 12">
            <a:extLst>
              <a:ext uri="{FF2B5EF4-FFF2-40B4-BE49-F238E27FC236}">
                <a16:creationId xmlns:a16="http://schemas.microsoft.com/office/drawing/2014/main" id="{54ECD4FF-116E-3C7C-31A8-D34DB273FE73}"/>
              </a:ext>
            </a:extLst>
          </p:cNvPr>
          <p:cNvPicPr>
            <a:picLocks noChangeAspect="1"/>
          </p:cNvPicPr>
          <p:nvPr/>
        </p:nvPicPr>
        <p:blipFill>
          <a:blip r:embed="rId16"/>
          <a:stretch>
            <a:fillRect/>
          </a:stretch>
        </p:blipFill>
        <p:spPr>
          <a:xfrm>
            <a:off x="5871997" y="4657692"/>
            <a:ext cx="3100027" cy="1571844"/>
          </a:xfrm>
          <a:prstGeom prst="rect">
            <a:avLst/>
          </a:prstGeom>
        </p:spPr>
      </p:pic>
      <p:graphicFrame>
        <p:nvGraphicFramePr>
          <p:cNvPr id="14" name="Object 2">
            <a:extLst>
              <a:ext uri="{FF2B5EF4-FFF2-40B4-BE49-F238E27FC236}">
                <a16:creationId xmlns:a16="http://schemas.microsoft.com/office/drawing/2014/main" id="{2E7E473F-656F-F48C-F48B-B20D7FADA1F2}"/>
              </a:ext>
            </a:extLst>
          </p:cNvPr>
          <p:cNvGraphicFramePr>
            <a:graphicFrameLocks noChangeAspect="1"/>
          </p:cNvGraphicFramePr>
          <p:nvPr>
            <p:extLst>
              <p:ext uri="{D42A27DB-BD31-4B8C-83A1-F6EECF244321}">
                <p14:modId xmlns:p14="http://schemas.microsoft.com/office/powerpoint/2010/main" val="1059252017"/>
              </p:ext>
            </p:extLst>
          </p:nvPr>
        </p:nvGraphicFramePr>
        <p:xfrm>
          <a:off x="1777753" y="3467149"/>
          <a:ext cx="3454152" cy="670726"/>
        </p:xfrm>
        <a:graphic>
          <a:graphicData uri="http://schemas.openxmlformats.org/presentationml/2006/ole">
            <mc:AlternateContent xmlns:mc="http://schemas.openxmlformats.org/markup-compatibility/2006">
              <mc:Choice xmlns:v="urn:schemas-microsoft-com:vml" Requires="v">
                <p:oleObj name="Equation" r:id="rId17" imgW="1307880" imgH="253800" progId="Equation.DSMT4">
                  <p:embed/>
                </p:oleObj>
              </mc:Choice>
              <mc:Fallback>
                <p:oleObj name="Equation" r:id="rId17" imgW="1307880" imgH="253800" progId="Equation.DSMT4">
                  <p:embed/>
                  <p:pic>
                    <p:nvPicPr>
                      <p:cNvPr id="14" name="Object 2">
                        <a:extLst>
                          <a:ext uri="{FF2B5EF4-FFF2-40B4-BE49-F238E27FC236}">
                            <a16:creationId xmlns:a16="http://schemas.microsoft.com/office/drawing/2014/main" id="{2E7E473F-656F-F48C-F48B-B20D7FADA1F2}"/>
                          </a:ext>
                        </a:extLst>
                      </p:cNvPr>
                      <p:cNvPicPr>
                        <a:picLocks noChangeAspect="1" noChangeArrowheads="1"/>
                      </p:cNvPicPr>
                      <p:nvPr/>
                    </p:nvPicPr>
                    <p:blipFill>
                      <a:blip r:embed="rId18"/>
                      <a:srcRect/>
                      <a:stretch>
                        <a:fillRect/>
                      </a:stretch>
                    </p:blipFill>
                    <p:spPr bwMode="auto">
                      <a:xfrm>
                        <a:off x="1777753" y="3467149"/>
                        <a:ext cx="3454152" cy="670726"/>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0745FAED-C3FB-1523-07CC-A7EA9CB73A1E}"/>
              </a:ext>
            </a:extLst>
          </p:cNvPr>
          <p:cNvSpPr txBox="1">
            <a:spLocks noChangeArrowheads="1"/>
          </p:cNvSpPr>
          <p:nvPr/>
        </p:nvSpPr>
        <p:spPr bwMode="auto">
          <a:xfrm>
            <a:off x="5303912" y="3491544"/>
            <a:ext cx="6218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FF0000"/>
                </a:solidFill>
              </a:rPr>
              <a:t>We are 95% confident that the proportion of bananas in the shipment that is defective is between 2.79% to 7.88%</a:t>
            </a:r>
          </a:p>
        </p:txBody>
      </p:sp>
    </p:spTree>
    <p:custDataLst>
      <p:tags r:id="rId1"/>
    </p:custDataLst>
    <p:extLst>
      <p:ext uri="{BB962C8B-B14F-4D97-AF65-F5344CB8AC3E}">
        <p14:creationId xmlns:p14="http://schemas.microsoft.com/office/powerpoint/2010/main" val="25396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33B4-1C50-BA41-0F36-851C191BDB8F}"/>
              </a:ext>
            </a:extLst>
          </p:cNvPr>
          <p:cNvSpPr>
            <a:spLocks noGrp="1"/>
          </p:cNvSpPr>
          <p:nvPr>
            <p:ph type="title"/>
          </p:nvPr>
        </p:nvSpPr>
        <p:spPr>
          <a:xfrm>
            <a:off x="191344" y="274638"/>
            <a:ext cx="11881320" cy="634082"/>
          </a:xfrm>
        </p:spPr>
        <p:txBody>
          <a:bodyPr>
            <a:normAutofit/>
          </a:bodyPr>
          <a:lstStyle/>
          <a:p>
            <a:r>
              <a:rPr lang="en-US" dirty="0"/>
              <a:t>what happens when we sample without replacement?</a:t>
            </a:r>
          </a:p>
        </p:txBody>
      </p:sp>
      <p:sp>
        <p:nvSpPr>
          <p:cNvPr id="3" name="Content Placeholder 2">
            <a:extLst>
              <a:ext uri="{FF2B5EF4-FFF2-40B4-BE49-F238E27FC236}">
                <a16:creationId xmlns:a16="http://schemas.microsoft.com/office/drawing/2014/main" id="{2E25E5C6-D110-0EA0-2B72-2C01B790731A}"/>
              </a:ext>
            </a:extLst>
          </p:cNvPr>
          <p:cNvSpPr>
            <a:spLocks noGrp="1"/>
          </p:cNvSpPr>
          <p:nvPr>
            <p:ph sz="quarter" idx="1"/>
          </p:nvPr>
        </p:nvSpPr>
        <p:spPr>
          <a:xfrm>
            <a:off x="200547" y="992124"/>
            <a:ext cx="11152038" cy="5677236"/>
          </a:xfrm>
        </p:spPr>
        <p:txBody>
          <a:bodyPr/>
          <a:lstStyle/>
          <a:p>
            <a:r>
              <a:rPr lang="en-US" dirty="0"/>
              <a:t>When we sample without replacement, the probability of selecting a defective banana is affected by prior selections</a:t>
            </a:r>
            <a:br>
              <a:rPr lang="en-US" dirty="0"/>
            </a:br>
            <a:endParaRPr lang="en-US" dirty="0"/>
          </a:p>
          <a:p>
            <a:r>
              <a:rPr lang="en-US" dirty="0"/>
              <a:t>Which means that the probability of selecting a defective banana is affected after each selection </a:t>
            </a:r>
            <a:r>
              <a:rPr lang="en-US" dirty="0">
                <a:sym typeface="Wingdings" panose="05000000000000000000" pitchFamily="2" charset="2"/>
              </a:rPr>
              <a:t> each observation you get is NOT independent</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In general, if the population is much bigger than your sample, then the effect of sampling without replacement on independence is negligible</a:t>
            </a:r>
            <a:br>
              <a:rPr lang="en-US" dirty="0">
                <a:sym typeface="Wingdings" panose="05000000000000000000" pitchFamily="2" charset="2"/>
              </a:rPr>
            </a:br>
            <a:endParaRPr lang="en-US" dirty="0">
              <a:sym typeface="Wingdings" panose="05000000000000000000" pitchFamily="2" charset="2"/>
            </a:endParaRPr>
          </a:p>
          <a:p>
            <a:r>
              <a:rPr lang="en-US" dirty="0" err="1">
                <a:sym typeface="Wingdings" panose="05000000000000000000" pitchFamily="2" charset="2"/>
              </a:rPr>
              <a:t>Ie</a:t>
            </a:r>
            <a:r>
              <a:rPr lang="en-US" dirty="0">
                <a:sym typeface="Wingdings" panose="05000000000000000000" pitchFamily="2" charset="2"/>
              </a:rPr>
              <a:t>: [Rule of thumb] if population is 10 times or more than sample, then we can claim independence despite sampling without replacement</a:t>
            </a:r>
          </a:p>
          <a:p>
            <a:r>
              <a:rPr lang="en-US" dirty="0">
                <a:sym typeface="Wingdings" panose="05000000000000000000" pitchFamily="2" charset="2"/>
              </a:rPr>
              <a:t>In advanced statistics, a “Finite Population Correction” (FPC) factor is used to  adjust the SE of the sampling distribution when sampling without replacement is used </a:t>
            </a:r>
          </a:p>
          <a:p>
            <a:endParaRPr lang="en-US" dirty="0"/>
          </a:p>
        </p:txBody>
      </p:sp>
    </p:spTree>
    <p:custDataLst>
      <p:tags r:id="rId1"/>
    </p:custDataLst>
    <p:extLst>
      <p:ext uri="{BB962C8B-B14F-4D97-AF65-F5344CB8AC3E}">
        <p14:creationId xmlns:p14="http://schemas.microsoft.com/office/powerpoint/2010/main" val="334982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8CA9-7C08-4D13-BB76-CEFCDC5A11CA}"/>
              </a:ext>
            </a:extLst>
          </p:cNvPr>
          <p:cNvSpPr>
            <a:spLocks noGrp="1"/>
          </p:cNvSpPr>
          <p:nvPr>
            <p:ph type="title"/>
          </p:nvPr>
        </p:nvSpPr>
        <p:spPr>
          <a:xfrm>
            <a:off x="191344" y="116632"/>
            <a:ext cx="8686800" cy="561975"/>
          </a:xfrm>
        </p:spPr>
        <p:txBody>
          <a:bodyPr/>
          <a:lstStyle/>
          <a:p>
            <a:pPr eaLnBrk="1" hangingPunct="1">
              <a:defRPr/>
            </a:pPr>
            <a:r>
              <a:rPr lang="en-CA" sz="2400" dirty="0"/>
              <a:t>Conditions for Estimating a Population Proportion:</a:t>
            </a:r>
          </a:p>
        </p:txBody>
      </p:sp>
      <p:sp>
        <p:nvSpPr>
          <p:cNvPr id="3" name="Content Placeholder 2">
            <a:extLst>
              <a:ext uri="{FF2B5EF4-FFF2-40B4-BE49-F238E27FC236}">
                <a16:creationId xmlns:a16="http://schemas.microsoft.com/office/drawing/2014/main" id="{A5232B09-0EBA-4158-855E-93CBC231146C}"/>
              </a:ext>
            </a:extLst>
          </p:cNvPr>
          <p:cNvSpPr>
            <a:spLocks noGrp="1"/>
          </p:cNvSpPr>
          <p:nvPr>
            <p:ph sz="quarter" idx="1"/>
          </p:nvPr>
        </p:nvSpPr>
        <p:spPr>
          <a:xfrm>
            <a:off x="407368" y="908720"/>
            <a:ext cx="11089232" cy="5565775"/>
          </a:xfrm>
        </p:spPr>
        <p:txBody>
          <a:bodyPr/>
          <a:lstStyle/>
          <a:p>
            <a:pPr eaLnBrk="1" hangingPunct="1"/>
            <a:r>
              <a:rPr lang="en-CA" altLang="en-US" sz="2200" dirty="0"/>
              <a:t>When creating a confidence interval to capture the population proportion (</a:t>
            </a:r>
            <a:r>
              <a:rPr lang="en-CA" altLang="en-US" sz="2200" i="1" dirty="0"/>
              <a:t>p)</a:t>
            </a:r>
            <a:r>
              <a:rPr lang="en-CA" altLang="en-US" sz="2200" dirty="0"/>
              <a:t>, these conditions must be met: </a:t>
            </a:r>
          </a:p>
          <a:p>
            <a:pPr eaLnBrk="1" hangingPunct="1">
              <a:buFont typeface="Wingdings" panose="05000000000000000000" pitchFamily="2" charset="2"/>
              <a:buNone/>
            </a:pPr>
            <a:endParaRPr lang="en-CA" altLang="en-US" sz="2200" dirty="0"/>
          </a:p>
          <a:p>
            <a:pPr eaLnBrk="1" hangingPunct="1"/>
            <a:r>
              <a:rPr lang="en-CA" altLang="en-US" sz="2200" dirty="0"/>
              <a:t>The sample must be from a Simple Random Sample</a:t>
            </a:r>
          </a:p>
          <a:p>
            <a:pPr eaLnBrk="1" hangingPunct="1"/>
            <a:endParaRPr lang="en-CA" altLang="en-US" sz="2200" dirty="0"/>
          </a:p>
          <a:p>
            <a:pPr eaLnBrk="1" hangingPunct="1"/>
            <a:r>
              <a:rPr lang="en-CA" altLang="en-US" sz="2200" dirty="0"/>
              <a:t>Normality: the sample size must be big enough to meet the two inequalities.  This is to ensure that the sample is big enough so the sampling distribution is normal</a:t>
            </a:r>
          </a:p>
          <a:p>
            <a:pPr eaLnBrk="1" hangingPunct="1"/>
            <a:endParaRPr lang="en-CA" altLang="en-US" sz="2200" dirty="0"/>
          </a:p>
          <a:p>
            <a:pPr eaLnBrk="1" hangingPunct="1"/>
            <a:endParaRPr lang="en-CA" altLang="en-US" sz="2200" dirty="0"/>
          </a:p>
          <a:p>
            <a:pPr eaLnBrk="1" hangingPunct="1"/>
            <a:endParaRPr lang="en-CA" altLang="en-US" sz="2200" dirty="0"/>
          </a:p>
          <a:p>
            <a:pPr eaLnBrk="1" hangingPunct="1"/>
            <a:r>
              <a:rPr lang="en-CA" altLang="en-US" sz="2200" dirty="0"/>
              <a:t>Independence: Each observation is independent of one another.  If there is sampling with no replacement, the population size must be at least 10 times the sample size</a:t>
            </a:r>
          </a:p>
        </p:txBody>
      </p:sp>
      <p:graphicFrame>
        <p:nvGraphicFramePr>
          <p:cNvPr id="4" name="Object 2">
            <a:extLst>
              <a:ext uri="{FF2B5EF4-FFF2-40B4-BE49-F238E27FC236}">
                <a16:creationId xmlns:a16="http://schemas.microsoft.com/office/drawing/2014/main" id="{24B44413-3F31-47A3-9BF2-5D6D65EE7BE3}"/>
              </a:ext>
            </a:extLst>
          </p:cNvPr>
          <p:cNvGraphicFramePr>
            <a:graphicFrameLocks noChangeAspect="1"/>
          </p:cNvGraphicFramePr>
          <p:nvPr>
            <p:extLst>
              <p:ext uri="{D42A27DB-BD31-4B8C-83A1-F6EECF244321}">
                <p14:modId xmlns:p14="http://schemas.microsoft.com/office/powerpoint/2010/main" val="2374480393"/>
              </p:ext>
            </p:extLst>
          </p:nvPr>
        </p:nvGraphicFramePr>
        <p:xfrm>
          <a:off x="2080221" y="4027289"/>
          <a:ext cx="1457325" cy="598487"/>
        </p:xfrm>
        <a:graphic>
          <a:graphicData uri="http://schemas.openxmlformats.org/presentationml/2006/ole">
            <mc:AlternateContent xmlns:mc="http://schemas.openxmlformats.org/markup-compatibility/2006">
              <mc:Choice xmlns:v="urn:schemas-microsoft-com:vml" Requires="v">
                <p:oleObj name="Equation" r:id="rId4" imgW="494870" imgH="203024" progId="Equation.DSMT4">
                  <p:embed/>
                </p:oleObj>
              </mc:Choice>
              <mc:Fallback>
                <p:oleObj name="Equation" r:id="rId4" imgW="494870" imgH="203024" progId="Equation.DSMT4">
                  <p:embed/>
                  <p:pic>
                    <p:nvPicPr>
                      <p:cNvPr id="4" name="Object 2">
                        <a:extLst>
                          <a:ext uri="{FF2B5EF4-FFF2-40B4-BE49-F238E27FC236}">
                            <a16:creationId xmlns:a16="http://schemas.microsoft.com/office/drawing/2014/main" id="{24B44413-3F31-47A3-9BF2-5D6D65EE7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221" y="4027289"/>
                        <a:ext cx="14573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721E3921-BBFA-47A3-853B-543721A627D4}"/>
              </a:ext>
            </a:extLst>
          </p:cNvPr>
          <p:cNvGraphicFramePr>
            <a:graphicFrameLocks noChangeAspect="1"/>
          </p:cNvGraphicFramePr>
          <p:nvPr>
            <p:extLst>
              <p:ext uri="{D42A27DB-BD31-4B8C-83A1-F6EECF244321}">
                <p14:modId xmlns:p14="http://schemas.microsoft.com/office/powerpoint/2010/main" val="3446633294"/>
              </p:ext>
            </p:extLst>
          </p:nvPr>
        </p:nvGraphicFramePr>
        <p:xfrm>
          <a:off x="4367808" y="4005064"/>
          <a:ext cx="1457325" cy="598487"/>
        </p:xfrm>
        <a:graphic>
          <a:graphicData uri="http://schemas.openxmlformats.org/presentationml/2006/ole">
            <mc:AlternateContent xmlns:mc="http://schemas.openxmlformats.org/markup-compatibility/2006">
              <mc:Choice xmlns:v="urn:schemas-microsoft-com:vml" Requires="v">
                <p:oleObj name="Equation" r:id="rId6" imgW="494870" imgH="203024" progId="Equation.DSMT4">
                  <p:embed/>
                </p:oleObj>
              </mc:Choice>
              <mc:Fallback>
                <p:oleObj name="Equation" r:id="rId6" imgW="494870" imgH="203024" progId="Equation.DSMT4">
                  <p:embed/>
                  <p:pic>
                    <p:nvPicPr>
                      <p:cNvPr id="5" name="Object 2">
                        <a:extLst>
                          <a:ext uri="{FF2B5EF4-FFF2-40B4-BE49-F238E27FC236}">
                            <a16:creationId xmlns:a16="http://schemas.microsoft.com/office/drawing/2014/main" id="{721E3921-BBFA-47A3-853B-543721A627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808" y="4005064"/>
                        <a:ext cx="1457325"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34F4-E0BC-4D99-B2E8-07C39BE9C117}"/>
              </a:ext>
            </a:extLst>
          </p:cNvPr>
          <p:cNvSpPr>
            <a:spLocks noGrp="1"/>
          </p:cNvSpPr>
          <p:nvPr>
            <p:ph type="title"/>
          </p:nvPr>
        </p:nvSpPr>
        <p:spPr>
          <a:xfrm>
            <a:off x="335360" y="188640"/>
            <a:ext cx="11377264" cy="1512168"/>
          </a:xfrm>
        </p:spPr>
        <p:txBody>
          <a:bodyPr>
            <a:noAutofit/>
          </a:bodyPr>
          <a:lstStyle/>
          <a:p>
            <a:pPr eaLnBrk="1" fontAlgn="auto" hangingPunct="1">
              <a:spcAft>
                <a:spcPts val="0"/>
              </a:spcAft>
              <a:defRPr/>
            </a:pPr>
            <a:r>
              <a:rPr lang="en-CA" sz="2200" dirty="0">
                <a:latin typeface="+mn-lt"/>
              </a:rPr>
              <a:t>Ex: In the Harvard School of Public Health survey,  A  S R S of 1 0, 9 0 4   students across many U S colleges were surveyed on their drinking habits.  2105 of the 10,904 respondent were classified as non-drinkers.  What is the true proportion of college students that are non-drinkers?</a:t>
            </a:r>
          </a:p>
        </p:txBody>
      </p:sp>
      <p:sp>
        <p:nvSpPr>
          <p:cNvPr id="19459" name="Content Placeholder 2">
            <a:extLst>
              <a:ext uri="{FF2B5EF4-FFF2-40B4-BE49-F238E27FC236}">
                <a16:creationId xmlns:a16="http://schemas.microsoft.com/office/drawing/2014/main" id="{2A51731A-1D7A-4E64-960E-F3383A8411B9}"/>
              </a:ext>
            </a:extLst>
          </p:cNvPr>
          <p:cNvSpPr>
            <a:spLocks noGrp="1"/>
          </p:cNvSpPr>
          <p:nvPr>
            <p:ph sz="quarter" idx="1"/>
          </p:nvPr>
        </p:nvSpPr>
        <p:spPr>
          <a:xfrm>
            <a:off x="335360" y="2060848"/>
            <a:ext cx="9433048" cy="3268663"/>
          </a:xfrm>
        </p:spPr>
        <p:txBody>
          <a:bodyPr/>
          <a:lstStyle/>
          <a:p>
            <a:pPr eaLnBrk="1" hangingPunct="1">
              <a:buFont typeface="Wingdings" panose="05000000000000000000" pitchFamily="2" charset="2"/>
              <a:buNone/>
            </a:pPr>
            <a:r>
              <a:rPr lang="en-CA" altLang="en-US" sz="2200" dirty="0"/>
              <a:t>a) Define the population and parameter of interest</a:t>
            </a:r>
            <a:br>
              <a:rPr lang="en-CA" altLang="en-US" sz="2200" dirty="0"/>
            </a:br>
            <a:endParaRPr lang="en-CA" altLang="en-US" sz="2200" dirty="0"/>
          </a:p>
          <a:p>
            <a:pPr eaLnBrk="1" hangingPunct="1">
              <a:buFont typeface="Wingdings" panose="05000000000000000000" pitchFamily="2" charset="2"/>
              <a:buNone/>
            </a:pPr>
            <a:r>
              <a:rPr lang="en-CA" altLang="en-US" sz="2200" dirty="0"/>
              <a:t>b) Confirm that the conditions for constructing a confidence interval for the true population proportion ‘p’ are satisfied</a:t>
            </a:r>
            <a:br>
              <a:rPr lang="en-CA" altLang="en-US" sz="2200" dirty="0"/>
            </a:br>
            <a:endParaRPr lang="en-CA" altLang="en-US" sz="2200" dirty="0"/>
          </a:p>
          <a:p>
            <a:pPr eaLnBrk="1" hangingPunct="1">
              <a:buFont typeface="Wingdings" panose="05000000000000000000" pitchFamily="2" charset="2"/>
              <a:buNone/>
            </a:pPr>
            <a:r>
              <a:rPr lang="en-CA" altLang="en-US" sz="2200" dirty="0"/>
              <a:t>c) Calculate a 99% confidence interval for “</a:t>
            </a:r>
            <a:r>
              <a:rPr lang="en-CA" altLang="en-US" sz="2200" i="1" dirty="0"/>
              <a:t>p</a:t>
            </a:r>
            <a:r>
              <a:rPr lang="en-CA" altLang="en-US" sz="2200" dirty="0"/>
              <a:t>”</a:t>
            </a:r>
            <a:br>
              <a:rPr lang="en-CA" altLang="en-US" sz="2200" dirty="0"/>
            </a:br>
            <a:endParaRPr lang="en-CA" altLang="en-US" sz="2200" dirty="0"/>
          </a:p>
          <a:p>
            <a:pPr eaLnBrk="1" hangingPunct="1">
              <a:buFont typeface="Wingdings" panose="05000000000000000000" pitchFamily="2" charset="2"/>
              <a:buNone/>
            </a:pPr>
            <a:r>
              <a:rPr lang="en-CA" altLang="en-US" sz="2200" dirty="0"/>
              <a:t>d) Interpret the interval in the context of this problem</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45BA5EA2-C724-4863-A9BA-6977DF9AFD07}"/>
              </a:ext>
            </a:extLst>
          </p:cNvPr>
          <p:cNvSpPr>
            <a:spLocks noGrp="1"/>
          </p:cNvSpPr>
          <p:nvPr>
            <p:ph sz="quarter" idx="1"/>
          </p:nvPr>
        </p:nvSpPr>
        <p:spPr>
          <a:xfrm>
            <a:off x="335360" y="188914"/>
            <a:ext cx="11449272" cy="892175"/>
          </a:xfrm>
        </p:spPr>
        <p:txBody>
          <a:bodyPr/>
          <a:lstStyle/>
          <a:p>
            <a:pPr eaLnBrk="1" hangingPunct="1">
              <a:buFont typeface="Wingdings" panose="05000000000000000000" pitchFamily="2" charset="2"/>
              <a:buNone/>
            </a:pPr>
            <a:r>
              <a:rPr lang="en-CA" altLang="en-US" dirty="0"/>
              <a:t>a) The population is all college undergraduates, and the parameter of interest is: </a:t>
            </a:r>
          </a:p>
        </p:txBody>
      </p:sp>
      <p:graphicFrame>
        <p:nvGraphicFramePr>
          <p:cNvPr id="4" name="Object 4">
            <a:extLst>
              <a:ext uri="{FF2B5EF4-FFF2-40B4-BE49-F238E27FC236}">
                <a16:creationId xmlns:a16="http://schemas.microsoft.com/office/drawing/2014/main" id="{A36D127D-AD45-43ED-95AE-D20E1CE79D0F}"/>
              </a:ext>
            </a:extLst>
          </p:cNvPr>
          <p:cNvGraphicFramePr>
            <a:graphicFrameLocks noChangeAspect="1"/>
          </p:cNvGraphicFramePr>
          <p:nvPr>
            <p:extLst>
              <p:ext uri="{D42A27DB-BD31-4B8C-83A1-F6EECF244321}">
                <p14:modId xmlns:p14="http://schemas.microsoft.com/office/powerpoint/2010/main" val="1369553042"/>
              </p:ext>
            </p:extLst>
          </p:nvPr>
        </p:nvGraphicFramePr>
        <p:xfrm>
          <a:off x="1703512" y="764704"/>
          <a:ext cx="7210425" cy="381000"/>
        </p:xfrm>
        <a:graphic>
          <a:graphicData uri="http://schemas.openxmlformats.org/presentationml/2006/ole">
            <mc:AlternateContent xmlns:mc="http://schemas.openxmlformats.org/markup-compatibility/2006">
              <mc:Choice xmlns:v="urn:schemas-microsoft-com:vml" Requires="v">
                <p:oleObj name="Equation" r:id="rId4" imgW="3835400" imgH="203200" progId="Equation.DSMT4">
                  <p:embed/>
                </p:oleObj>
              </mc:Choice>
              <mc:Fallback>
                <p:oleObj name="Equation" r:id="rId4" imgW="3835400" imgH="203200" progId="Equation.DSMT4">
                  <p:embed/>
                  <p:pic>
                    <p:nvPicPr>
                      <p:cNvPr id="4" name="Object 4">
                        <a:extLst>
                          <a:ext uri="{FF2B5EF4-FFF2-40B4-BE49-F238E27FC236}">
                            <a16:creationId xmlns:a16="http://schemas.microsoft.com/office/drawing/2014/main" id="{A36D127D-AD45-43ED-95AE-D20E1CE79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2" y="764704"/>
                        <a:ext cx="72104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ontent Placeholder 2">
            <a:extLst>
              <a:ext uri="{FF2B5EF4-FFF2-40B4-BE49-F238E27FC236}">
                <a16:creationId xmlns:a16="http://schemas.microsoft.com/office/drawing/2014/main" id="{43A9697C-B185-4D9B-A9C9-B25F98410A7E}"/>
              </a:ext>
            </a:extLst>
          </p:cNvPr>
          <p:cNvSpPr txBox="1">
            <a:spLocks/>
          </p:cNvSpPr>
          <p:nvPr/>
        </p:nvSpPr>
        <p:spPr bwMode="auto">
          <a:xfrm>
            <a:off x="263352" y="1484313"/>
            <a:ext cx="11449272" cy="13970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b) The question indicates that it is from a SRS.  The population is </a:t>
            </a:r>
            <a:r>
              <a:rPr lang="en-CA" sz="2200" dirty="0" err="1">
                <a:latin typeface="+mn-lt"/>
                <a:cs typeface="+mn-cs"/>
              </a:rPr>
              <a:t>atleast</a:t>
            </a:r>
            <a:r>
              <a:rPr lang="en-CA" sz="2200" dirty="0">
                <a:latin typeface="+mn-lt"/>
                <a:cs typeface="+mn-cs"/>
              </a:rPr>
              <a:t> 10 times the sample size of 10,904 (independence).  The two conditions for normality are also met: </a:t>
            </a:r>
          </a:p>
        </p:txBody>
      </p:sp>
      <p:graphicFrame>
        <p:nvGraphicFramePr>
          <p:cNvPr id="7" name="Object 4">
            <a:extLst>
              <a:ext uri="{FF2B5EF4-FFF2-40B4-BE49-F238E27FC236}">
                <a16:creationId xmlns:a16="http://schemas.microsoft.com/office/drawing/2014/main" id="{70FDD470-75BF-446A-ADF3-7BE4834FF843}"/>
              </a:ext>
            </a:extLst>
          </p:cNvPr>
          <p:cNvGraphicFramePr>
            <a:graphicFrameLocks noChangeAspect="1"/>
          </p:cNvGraphicFramePr>
          <p:nvPr>
            <p:extLst>
              <p:ext uri="{D42A27DB-BD31-4B8C-83A1-F6EECF244321}">
                <p14:modId xmlns:p14="http://schemas.microsoft.com/office/powerpoint/2010/main" val="3313529588"/>
              </p:ext>
            </p:extLst>
          </p:nvPr>
        </p:nvGraphicFramePr>
        <p:xfrm>
          <a:off x="1380951" y="2469530"/>
          <a:ext cx="1384300" cy="785813"/>
        </p:xfrm>
        <a:graphic>
          <a:graphicData uri="http://schemas.openxmlformats.org/presentationml/2006/ole">
            <mc:AlternateContent xmlns:mc="http://schemas.openxmlformats.org/markup-compatibility/2006">
              <mc:Choice xmlns:v="urn:schemas-microsoft-com:vml" Requires="v">
                <p:oleObj name="Equation" r:id="rId6" imgW="736600" imgH="419100" progId="Equation.DSMT4">
                  <p:embed/>
                </p:oleObj>
              </mc:Choice>
              <mc:Fallback>
                <p:oleObj name="Equation" r:id="rId6" imgW="736600" imgH="419100" progId="Equation.DSMT4">
                  <p:embed/>
                  <p:pic>
                    <p:nvPicPr>
                      <p:cNvPr id="7" name="Object 4">
                        <a:extLst>
                          <a:ext uri="{FF2B5EF4-FFF2-40B4-BE49-F238E27FC236}">
                            <a16:creationId xmlns:a16="http://schemas.microsoft.com/office/drawing/2014/main" id="{70FDD470-75BF-446A-ADF3-7BE4834FF8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0951" y="2469530"/>
                        <a:ext cx="13843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78745855-9E70-4C84-AA14-E0AB2B5B7EFE}"/>
              </a:ext>
            </a:extLst>
          </p:cNvPr>
          <p:cNvGraphicFramePr>
            <a:graphicFrameLocks noChangeAspect="1"/>
          </p:cNvGraphicFramePr>
          <p:nvPr>
            <p:extLst>
              <p:ext uri="{D42A27DB-BD31-4B8C-83A1-F6EECF244321}">
                <p14:modId xmlns:p14="http://schemas.microsoft.com/office/powerpoint/2010/main" val="3600767282"/>
              </p:ext>
            </p:extLst>
          </p:nvPr>
        </p:nvGraphicFramePr>
        <p:xfrm>
          <a:off x="2836689" y="2685430"/>
          <a:ext cx="955675" cy="333375"/>
        </p:xfrm>
        <a:graphic>
          <a:graphicData uri="http://schemas.openxmlformats.org/presentationml/2006/ole">
            <mc:AlternateContent xmlns:mc="http://schemas.openxmlformats.org/markup-compatibility/2006">
              <mc:Choice xmlns:v="urn:schemas-microsoft-com:vml" Requires="v">
                <p:oleObj name="Equation" r:id="rId8" imgW="507780" imgH="177723" progId="Equation.DSMT4">
                  <p:embed/>
                </p:oleObj>
              </mc:Choice>
              <mc:Fallback>
                <p:oleObj name="Equation" r:id="rId8" imgW="507780" imgH="177723" progId="Equation.DSMT4">
                  <p:embed/>
                  <p:pic>
                    <p:nvPicPr>
                      <p:cNvPr id="8" name="Object 7">
                        <a:extLst>
                          <a:ext uri="{FF2B5EF4-FFF2-40B4-BE49-F238E27FC236}">
                            <a16:creationId xmlns:a16="http://schemas.microsoft.com/office/drawing/2014/main" id="{78745855-9E70-4C84-AA14-E0AB2B5B7E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689" y="2685430"/>
                        <a:ext cx="9556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3BD9852F-DBA1-4B3C-AF0C-375B2873AA19}"/>
              </a:ext>
            </a:extLst>
          </p:cNvPr>
          <p:cNvGraphicFramePr>
            <a:graphicFrameLocks noChangeAspect="1"/>
          </p:cNvGraphicFramePr>
          <p:nvPr>
            <p:extLst>
              <p:ext uri="{D42A27DB-BD31-4B8C-83A1-F6EECF244321}">
                <p14:modId xmlns:p14="http://schemas.microsoft.com/office/powerpoint/2010/main" val="2858787909"/>
              </p:ext>
            </p:extLst>
          </p:nvPr>
        </p:nvGraphicFramePr>
        <p:xfrm>
          <a:off x="4871864" y="2348880"/>
          <a:ext cx="1217613" cy="619125"/>
        </p:xfrm>
        <a:graphic>
          <a:graphicData uri="http://schemas.openxmlformats.org/presentationml/2006/ole">
            <mc:AlternateContent xmlns:mc="http://schemas.openxmlformats.org/markup-compatibility/2006">
              <mc:Choice xmlns:v="urn:schemas-microsoft-com:vml" Requires="v">
                <p:oleObj name="Equation" r:id="rId10" imgW="647700" imgH="330200" progId="Equation.DSMT4">
                  <p:embed/>
                </p:oleObj>
              </mc:Choice>
              <mc:Fallback>
                <p:oleObj name="Equation" r:id="rId10" imgW="647700" imgH="330200" progId="Equation.DSMT4">
                  <p:embed/>
                  <p:pic>
                    <p:nvPicPr>
                      <p:cNvPr id="9" name="Object 8">
                        <a:extLst>
                          <a:ext uri="{FF2B5EF4-FFF2-40B4-BE49-F238E27FC236}">
                            <a16:creationId xmlns:a16="http://schemas.microsoft.com/office/drawing/2014/main" id="{3BD9852F-DBA1-4B3C-AF0C-375B2873AA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1864" y="2348880"/>
                        <a:ext cx="121761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a:extLst>
              <a:ext uri="{FF2B5EF4-FFF2-40B4-BE49-F238E27FC236}">
                <a16:creationId xmlns:a16="http://schemas.microsoft.com/office/drawing/2014/main" id="{B87BE1C5-D783-415B-966D-C1E95BBB5099}"/>
              </a:ext>
            </a:extLst>
          </p:cNvPr>
          <p:cNvGraphicFramePr>
            <a:graphicFrameLocks noChangeAspect="1"/>
          </p:cNvGraphicFramePr>
          <p:nvPr>
            <p:extLst>
              <p:ext uri="{D42A27DB-BD31-4B8C-83A1-F6EECF244321}">
                <p14:modId xmlns:p14="http://schemas.microsoft.com/office/powerpoint/2010/main" val="1945373203"/>
              </p:ext>
            </p:extLst>
          </p:nvPr>
        </p:nvGraphicFramePr>
        <p:xfrm>
          <a:off x="3874913" y="2994992"/>
          <a:ext cx="2293938" cy="476250"/>
        </p:xfrm>
        <a:graphic>
          <a:graphicData uri="http://schemas.openxmlformats.org/presentationml/2006/ole">
            <mc:AlternateContent xmlns:mc="http://schemas.openxmlformats.org/markup-compatibility/2006">
              <mc:Choice xmlns:v="urn:schemas-microsoft-com:vml" Requires="v">
                <p:oleObj name="Equation" r:id="rId12" imgW="1218671" imgH="253890" progId="Equation.DSMT4">
                  <p:embed/>
                </p:oleObj>
              </mc:Choice>
              <mc:Fallback>
                <p:oleObj name="Equation" r:id="rId12" imgW="1218671" imgH="253890" progId="Equation.DSMT4">
                  <p:embed/>
                  <p:pic>
                    <p:nvPicPr>
                      <p:cNvPr id="10" name="Object 9">
                        <a:extLst>
                          <a:ext uri="{FF2B5EF4-FFF2-40B4-BE49-F238E27FC236}">
                            <a16:creationId xmlns:a16="http://schemas.microsoft.com/office/drawing/2014/main" id="{B87BE1C5-D783-415B-966D-C1E95BBB50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74913" y="2994992"/>
                        <a:ext cx="2293938"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70BC42A5-2C66-4404-BE5C-A3D31498D48D}"/>
              </a:ext>
            </a:extLst>
          </p:cNvPr>
          <p:cNvGraphicFramePr>
            <a:graphicFrameLocks noChangeAspect="1"/>
          </p:cNvGraphicFramePr>
          <p:nvPr>
            <p:extLst>
              <p:ext uri="{D42A27DB-BD31-4B8C-83A1-F6EECF244321}">
                <p14:modId xmlns:p14="http://schemas.microsoft.com/office/powerpoint/2010/main" val="3961459969"/>
              </p:ext>
            </p:extLst>
          </p:nvPr>
        </p:nvGraphicFramePr>
        <p:xfrm>
          <a:off x="7392813" y="2391743"/>
          <a:ext cx="1550988" cy="619125"/>
        </p:xfrm>
        <a:graphic>
          <a:graphicData uri="http://schemas.openxmlformats.org/presentationml/2006/ole">
            <mc:AlternateContent xmlns:mc="http://schemas.openxmlformats.org/markup-compatibility/2006">
              <mc:Choice xmlns:v="urn:schemas-microsoft-com:vml" Requires="v">
                <p:oleObj name="Equation" r:id="rId14" imgW="825500" imgH="330200" progId="Equation.DSMT4">
                  <p:embed/>
                </p:oleObj>
              </mc:Choice>
              <mc:Fallback>
                <p:oleObj name="Equation" r:id="rId14" imgW="825500" imgH="330200" progId="Equation.DSMT4">
                  <p:embed/>
                  <p:pic>
                    <p:nvPicPr>
                      <p:cNvPr id="11" name="Object 10">
                        <a:extLst>
                          <a:ext uri="{FF2B5EF4-FFF2-40B4-BE49-F238E27FC236}">
                            <a16:creationId xmlns:a16="http://schemas.microsoft.com/office/drawing/2014/main" id="{70BC42A5-2C66-4404-BE5C-A3D31498D4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2813" y="2391743"/>
                        <a:ext cx="1550988"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DD2A0F1B-F914-4F2E-9915-5EBE2AAB3CE8}"/>
              </a:ext>
            </a:extLst>
          </p:cNvPr>
          <p:cNvGraphicFramePr>
            <a:graphicFrameLocks noChangeAspect="1"/>
          </p:cNvGraphicFramePr>
          <p:nvPr>
            <p:extLst>
              <p:ext uri="{D42A27DB-BD31-4B8C-83A1-F6EECF244321}">
                <p14:modId xmlns:p14="http://schemas.microsoft.com/office/powerpoint/2010/main" val="616452491"/>
              </p:ext>
            </p:extLst>
          </p:nvPr>
        </p:nvGraphicFramePr>
        <p:xfrm>
          <a:off x="6683202" y="3039442"/>
          <a:ext cx="2293937" cy="476250"/>
        </p:xfrm>
        <a:graphic>
          <a:graphicData uri="http://schemas.openxmlformats.org/presentationml/2006/ole">
            <mc:AlternateContent xmlns:mc="http://schemas.openxmlformats.org/markup-compatibility/2006">
              <mc:Choice xmlns:v="urn:schemas-microsoft-com:vml" Requires="v">
                <p:oleObj name="Equation" r:id="rId16" imgW="1218671" imgH="253890" progId="Equation.DSMT4">
                  <p:embed/>
                </p:oleObj>
              </mc:Choice>
              <mc:Fallback>
                <p:oleObj name="Equation" r:id="rId16" imgW="1218671" imgH="253890" progId="Equation.DSMT4">
                  <p:embed/>
                  <p:pic>
                    <p:nvPicPr>
                      <p:cNvPr id="12" name="Object 11">
                        <a:extLst>
                          <a:ext uri="{FF2B5EF4-FFF2-40B4-BE49-F238E27FC236}">
                            <a16:creationId xmlns:a16="http://schemas.microsoft.com/office/drawing/2014/main" id="{DD2A0F1B-F914-4F2E-9915-5EBE2AAB3CE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3202" y="3039442"/>
                        <a:ext cx="22939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Content Placeholder 2">
            <a:extLst>
              <a:ext uri="{FF2B5EF4-FFF2-40B4-BE49-F238E27FC236}">
                <a16:creationId xmlns:a16="http://schemas.microsoft.com/office/drawing/2014/main" id="{3C457808-EF80-400F-8110-C00B880B62CD}"/>
              </a:ext>
            </a:extLst>
          </p:cNvPr>
          <p:cNvSpPr txBox="1">
            <a:spLocks/>
          </p:cNvSpPr>
          <p:nvPr/>
        </p:nvSpPr>
        <p:spPr bwMode="auto">
          <a:xfrm>
            <a:off x="479376" y="3760789"/>
            <a:ext cx="5688063" cy="46037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c) 99% Confidence Interval:</a:t>
            </a:r>
          </a:p>
        </p:txBody>
      </p:sp>
      <p:graphicFrame>
        <p:nvGraphicFramePr>
          <p:cNvPr id="14" name="Object 12">
            <a:extLst>
              <a:ext uri="{FF2B5EF4-FFF2-40B4-BE49-F238E27FC236}">
                <a16:creationId xmlns:a16="http://schemas.microsoft.com/office/drawing/2014/main" id="{F090BB3A-D40E-49AC-AF24-5CB3F072AA4B}"/>
              </a:ext>
            </a:extLst>
          </p:cNvPr>
          <p:cNvGraphicFramePr>
            <a:graphicFrameLocks noChangeAspect="1"/>
          </p:cNvGraphicFramePr>
          <p:nvPr/>
        </p:nvGraphicFramePr>
        <p:xfrm>
          <a:off x="2506664" y="4391026"/>
          <a:ext cx="930275" cy="333375"/>
        </p:xfrm>
        <a:graphic>
          <a:graphicData uri="http://schemas.openxmlformats.org/presentationml/2006/ole">
            <mc:AlternateContent xmlns:mc="http://schemas.openxmlformats.org/markup-compatibility/2006">
              <mc:Choice xmlns:v="urn:schemas-microsoft-com:vml" Requires="v">
                <p:oleObj name="Equation" r:id="rId18" imgW="494870" imgH="177646" progId="Equation.DSMT4">
                  <p:embed/>
                </p:oleObj>
              </mc:Choice>
              <mc:Fallback>
                <p:oleObj name="Equation" r:id="rId18" imgW="494870" imgH="177646" progId="Equation.DSMT4">
                  <p:embed/>
                  <p:pic>
                    <p:nvPicPr>
                      <p:cNvPr id="14" name="Object 12">
                        <a:extLst>
                          <a:ext uri="{FF2B5EF4-FFF2-40B4-BE49-F238E27FC236}">
                            <a16:creationId xmlns:a16="http://schemas.microsoft.com/office/drawing/2014/main" id="{F090BB3A-D40E-49AC-AF24-5CB3F072AA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6664" y="4391026"/>
                        <a:ext cx="9302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335D6444-E98B-42F6-AF75-D748A4D18B63}"/>
              </a:ext>
            </a:extLst>
          </p:cNvPr>
          <p:cNvGraphicFramePr>
            <a:graphicFrameLocks noChangeAspect="1"/>
          </p:cNvGraphicFramePr>
          <p:nvPr/>
        </p:nvGraphicFramePr>
        <p:xfrm>
          <a:off x="3556001" y="4391026"/>
          <a:ext cx="739775" cy="333375"/>
        </p:xfrm>
        <a:graphic>
          <a:graphicData uri="http://schemas.openxmlformats.org/presentationml/2006/ole">
            <mc:AlternateContent xmlns:mc="http://schemas.openxmlformats.org/markup-compatibility/2006">
              <mc:Choice xmlns:v="urn:schemas-microsoft-com:vml" Requires="v">
                <p:oleObj name="Equation" r:id="rId20" imgW="393359" imgH="177646" progId="Equation.DSMT4">
                  <p:embed/>
                </p:oleObj>
              </mc:Choice>
              <mc:Fallback>
                <p:oleObj name="Equation" r:id="rId20" imgW="393359" imgH="177646" progId="Equation.DSMT4">
                  <p:embed/>
                  <p:pic>
                    <p:nvPicPr>
                      <p:cNvPr id="15" name="Object 13">
                        <a:extLst>
                          <a:ext uri="{FF2B5EF4-FFF2-40B4-BE49-F238E27FC236}">
                            <a16:creationId xmlns:a16="http://schemas.microsoft.com/office/drawing/2014/main" id="{335D6444-E98B-42F6-AF75-D748A4D18B6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56001" y="4391026"/>
                        <a:ext cx="7397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4">
            <a:extLst>
              <a:ext uri="{FF2B5EF4-FFF2-40B4-BE49-F238E27FC236}">
                <a16:creationId xmlns:a16="http://schemas.microsoft.com/office/drawing/2014/main" id="{4CA80E62-B739-471C-91B1-AA988C11AC38}"/>
              </a:ext>
            </a:extLst>
          </p:cNvPr>
          <p:cNvGraphicFramePr>
            <a:graphicFrameLocks noChangeAspect="1"/>
          </p:cNvGraphicFramePr>
          <p:nvPr>
            <p:extLst>
              <p:ext uri="{D42A27DB-BD31-4B8C-83A1-F6EECF244321}">
                <p14:modId xmlns:p14="http://schemas.microsoft.com/office/powerpoint/2010/main" val="4064707236"/>
              </p:ext>
            </p:extLst>
          </p:nvPr>
        </p:nvGraphicFramePr>
        <p:xfrm>
          <a:off x="4367808" y="4221088"/>
          <a:ext cx="2125662" cy="952500"/>
        </p:xfrm>
        <a:graphic>
          <a:graphicData uri="http://schemas.openxmlformats.org/presentationml/2006/ole">
            <mc:AlternateContent xmlns:mc="http://schemas.openxmlformats.org/markup-compatibility/2006">
              <mc:Choice xmlns:v="urn:schemas-microsoft-com:vml" Requires="v">
                <p:oleObj name="Equation" r:id="rId22" imgW="1130300" imgH="508000" progId="Equation.DSMT4">
                  <p:embed/>
                </p:oleObj>
              </mc:Choice>
              <mc:Fallback>
                <p:oleObj name="Equation" r:id="rId22" imgW="1130300" imgH="508000" progId="Equation.DSMT4">
                  <p:embed/>
                  <p:pic>
                    <p:nvPicPr>
                      <p:cNvPr id="16" name="Object 14">
                        <a:extLst>
                          <a:ext uri="{FF2B5EF4-FFF2-40B4-BE49-F238E27FC236}">
                            <a16:creationId xmlns:a16="http://schemas.microsoft.com/office/drawing/2014/main" id="{4CA80E62-B739-471C-91B1-AA988C11AC3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67808" y="4221088"/>
                        <a:ext cx="2125662"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5">
            <a:extLst>
              <a:ext uri="{FF2B5EF4-FFF2-40B4-BE49-F238E27FC236}">
                <a16:creationId xmlns:a16="http://schemas.microsoft.com/office/drawing/2014/main" id="{CAA86B3E-203A-4A81-8A7D-8FB84FB3A296}"/>
              </a:ext>
            </a:extLst>
          </p:cNvPr>
          <p:cNvGraphicFramePr>
            <a:graphicFrameLocks noChangeAspect="1"/>
          </p:cNvGraphicFramePr>
          <p:nvPr/>
        </p:nvGraphicFramePr>
        <p:xfrm>
          <a:off x="7019926" y="4365625"/>
          <a:ext cx="2892425" cy="476250"/>
        </p:xfrm>
        <a:graphic>
          <a:graphicData uri="http://schemas.openxmlformats.org/presentationml/2006/ole">
            <mc:AlternateContent xmlns:mc="http://schemas.openxmlformats.org/markup-compatibility/2006">
              <mc:Choice xmlns:v="urn:schemas-microsoft-com:vml" Requires="v">
                <p:oleObj name="Equation" r:id="rId24" imgW="1536033" imgH="253890" progId="Equation.DSMT4">
                  <p:embed/>
                </p:oleObj>
              </mc:Choice>
              <mc:Fallback>
                <p:oleObj name="Equation" r:id="rId24" imgW="1536033" imgH="253890" progId="Equation.DSMT4">
                  <p:embed/>
                  <p:pic>
                    <p:nvPicPr>
                      <p:cNvPr id="17" name="Object 15">
                        <a:extLst>
                          <a:ext uri="{FF2B5EF4-FFF2-40B4-BE49-F238E27FC236}">
                            <a16:creationId xmlns:a16="http://schemas.microsoft.com/office/drawing/2014/main" id="{CAA86B3E-203A-4A81-8A7D-8FB84FB3A29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9926" y="4365625"/>
                        <a:ext cx="28924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Content Placeholder 2">
            <a:extLst>
              <a:ext uri="{FF2B5EF4-FFF2-40B4-BE49-F238E27FC236}">
                <a16:creationId xmlns:a16="http://schemas.microsoft.com/office/drawing/2014/main" id="{4CBE1CCD-F912-486E-8A06-4642092ABFD3}"/>
              </a:ext>
            </a:extLst>
          </p:cNvPr>
          <p:cNvSpPr txBox="1">
            <a:spLocks/>
          </p:cNvSpPr>
          <p:nvPr/>
        </p:nvSpPr>
        <p:spPr bwMode="auto">
          <a:xfrm>
            <a:off x="479376" y="5200650"/>
            <a:ext cx="10729192" cy="157003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d) Interpretation: We are confident that the true percentage of US college students that are non drinkers are between 18.3% to 20.3%.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1641F1B1-C7AA-4ED6-A375-332F7C6128DC}"/>
              </a:ext>
            </a:extLst>
          </p:cNvPr>
          <p:cNvSpPr>
            <a:spLocks noGrp="1"/>
          </p:cNvSpPr>
          <p:nvPr>
            <p:ph sz="quarter" idx="1"/>
          </p:nvPr>
        </p:nvSpPr>
        <p:spPr>
          <a:xfrm>
            <a:off x="335360" y="188913"/>
            <a:ext cx="11449272" cy="3960812"/>
          </a:xfrm>
        </p:spPr>
        <p:txBody>
          <a:bodyPr/>
          <a:lstStyle/>
          <a:p>
            <a:pPr marL="0" indent="0">
              <a:buNone/>
            </a:pPr>
            <a:r>
              <a:rPr lang="en-CA" altLang="en-US" dirty="0"/>
              <a:t>Ex: A researcher would like to estimate the proportion of adults who are numerically competent. A SRS of 300 adults were tested and only 68 passed.  </a:t>
            </a:r>
          </a:p>
          <a:p>
            <a:pPr marL="0" indent="0">
              <a:buNone/>
            </a:pPr>
            <a:r>
              <a:rPr lang="en-CA" altLang="en-US" dirty="0"/>
              <a:t>a) Construct and interpret a 90% confidence interval for the true proportion of adults who are numerically competent</a:t>
            </a:r>
          </a:p>
          <a:p>
            <a:pPr marL="0" indent="0">
              <a:buNone/>
            </a:pPr>
            <a:r>
              <a:rPr lang="en-CA" altLang="en-US" dirty="0"/>
              <a:t>(Make sure all conditions are met for constructing a C.I.)</a:t>
            </a:r>
            <a:br>
              <a:rPr lang="en-CA" altLang="en-US" dirty="0"/>
            </a:br>
            <a:endParaRPr lang="en-CA" altLang="en-US" dirty="0"/>
          </a:p>
          <a:p>
            <a:pPr marL="0" indent="0">
              <a:buNone/>
            </a:pPr>
            <a:r>
              <a:rPr lang="en-CA" altLang="en-US" dirty="0"/>
              <a:t>b) Suppose we want the margin or error to be within 2% at a 95% confidence level.  How large of a sample is needed?</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9865F40B-795F-4520-961E-A178E50B5B23}"/>
              </a:ext>
            </a:extLst>
          </p:cNvPr>
          <p:cNvSpPr>
            <a:spLocks noGrp="1"/>
          </p:cNvSpPr>
          <p:nvPr>
            <p:ph sz="quarter" idx="1"/>
          </p:nvPr>
        </p:nvSpPr>
        <p:spPr>
          <a:xfrm>
            <a:off x="335361" y="115889"/>
            <a:ext cx="10081816" cy="865187"/>
          </a:xfrm>
        </p:spPr>
        <p:txBody>
          <a:bodyPr/>
          <a:lstStyle/>
          <a:p>
            <a:pPr marL="0" indent="0">
              <a:buNone/>
            </a:pPr>
            <a:r>
              <a:rPr lang="en-US" altLang="en-US" dirty="0"/>
              <a:t>a) First check that all the conditions for creating a confidence interval are met: </a:t>
            </a:r>
          </a:p>
        </p:txBody>
      </p:sp>
      <p:sp>
        <p:nvSpPr>
          <p:cNvPr id="4" name="Content Placeholder 2">
            <a:extLst>
              <a:ext uri="{FF2B5EF4-FFF2-40B4-BE49-F238E27FC236}">
                <a16:creationId xmlns:a16="http://schemas.microsoft.com/office/drawing/2014/main" id="{75C8140C-90C4-450E-B829-E789A22FC592}"/>
              </a:ext>
            </a:extLst>
          </p:cNvPr>
          <p:cNvSpPr txBox="1">
            <a:spLocks/>
          </p:cNvSpPr>
          <p:nvPr/>
        </p:nvSpPr>
        <p:spPr bwMode="auto">
          <a:xfrm>
            <a:off x="1703389" y="981076"/>
            <a:ext cx="87137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200" dirty="0" err="1"/>
              <a:t>i</a:t>
            </a:r>
            <a:r>
              <a:rPr lang="en-US" altLang="en-US" sz="2200" dirty="0"/>
              <a:t>) SRS – it is given that the sample is a SRS</a:t>
            </a:r>
          </a:p>
          <a:p>
            <a:pPr>
              <a:buFont typeface="Wingdings" panose="05000000000000000000" pitchFamily="2" charset="2"/>
              <a:buNone/>
            </a:pPr>
            <a:r>
              <a:rPr lang="en-US" altLang="en-US" sz="2200" dirty="0"/>
              <a:t>ii) Independence – we would assume that the population of adults is greater than 680 (which is 10 times the sample size)</a:t>
            </a:r>
          </a:p>
        </p:txBody>
      </p:sp>
      <p:sp>
        <p:nvSpPr>
          <p:cNvPr id="7" name="Content Placeholder 2">
            <a:extLst>
              <a:ext uri="{FF2B5EF4-FFF2-40B4-BE49-F238E27FC236}">
                <a16:creationId xmlns:a16="http://schemas.microsoft.com/office/drawing/2014/main" id="{97B5662C-570D-4FC7-8D1A-7B37C40AD50C}"/>
              </a:ext>
            </a:extLst>
          </p:cNvPr>
          <p:cNvSpPr txBox="1">
            <a:spLocks/>
          </p:cNvSpPr>
          <p:nvPr/>
        </p:nvSpPr>
        <p:spPr bwMode="auto">
          <a:xfrm>
            <a:off x="1703389" y="3141663"/>
            <a:ext cx="8713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200"/>
              <a:t>Conditions for normality are met</a:t>
            </a:r>
          </a:p>
        </p:txBody>
      </p:sp>
      <p:sp>
        <p:nvSpPr>
          <p:cNvPr id="8" name="Content Placeholder 2">
            <a:extLst>
              <a:ext uri="{FF2B5EF4-FFF2-40B4-BE49-F238E27FC236}">
                <a16:creationId xmlns:a16="http://schemas.microsoft.com/office/drawing/2014/main" id="{917CB0FF-F57D-43FA-8CB0-D58A0DA99611}"/>
              </a:ext>
            </a:extLst>
          </p:cNvPr>
          <p:cNvSpPr txBox="1">
            <a:spLocks/>
          </p:cNvSpPr>
          <p:nvPr/>
        </p:nvSpPr>
        <p:spPr bwMode="auto">
          <a:xfrm>
            <a:off x="1774825" y="3573463"/>
            <a:ext cx="87137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200" dirty="0"/>
              <a:t>Using ti83 , 1-PropZint, we get a 90% C.I. of  (0.18691,0.26643)</a:t>
            </a:r>
          </a:p>
        </p:txBody>
      </p:sp>
      <p:sp>
        <p:nvSpPr>
          <p:cNvPr id="10" name="Content Placeholder 2">
            <a:extLst>
              <a:ext uri="{FF2B5EF4-FFF2-40B4-BE49-F238E27FC236}">
                <a16:creationId xmlns:a16="http://schemas.microsoft.com/office/drawing/2014/main" id="{EB495C4E-2203-4750-A5C3-6618EF897FAC}"/>
              </a:ext>
            </a:extLst>
          </p:cNvPr>
          <p:cNvSpPr txBox="1">
            <a:spLocks/>
          </p:cNvSpPr>
          <p:nvPr/>
        </p:nvSpPr>
        <p:spPr bwMode="auto">
          <a:xfrm>
            <a:off x="407368" y="3933825"/>
            <a:ext cx="11089232" cy="115093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solidFill>
                  <a:srgbClr val="FF0000"/>
                </a:solidFill>
                <a:latin typeface="+mn-lt"/>
                <a:cs typeface="+mn-cs"/>
              </a:rPr>
              <a:t>We are 90% confident that the population proportion of adults that are numerically competent is within the interval of 18.691% to 26.643%</a:t>
            </a:r>
          </a:p>
        </p:txBody>
      </p:sp>
      <p:sp>
        <p:nvSpPr>
          <p:cNvPr id="11" name="Content Placeholder 2">
            <a:extLst>
              <a:ext uri="{FF2B5EF4-FFF2-40B4-BE49-F238E27FC236}">
                <a16:creationId xmlns:a16="http://schemas.microsoft.com/office/drawing/2014/main" id="{4005CA81-C8FE-4B59-B2DC-17A52EBD3727}"/>
              </a:ext>
            </a:extLst>
          </p:cNvPr>
          <p:cNvSpPr txBox="1">
            <a:spLocks/>
          </p:cNvSpPr>
          <p:nvPr/>
        </p:nvSpPr>
        <p:spPr bwMode="auto">
          <a:xfrm>
            <a:off x="1631950" y="5084763"/>
            <a:ext cx="3671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200"/>
              <a:t>b) To get a margin of error </a:t>
            </a:r>
            <a:br>
              <a:rPr lang="en-US" altLang="en-US" sz="2200"/>
            </a:br>
            <a:r>
              <a:rPr lang="en-US" altLang="en-US" sz="2200"/>
              <a:t>within 2% of a 95% C.I, we have: </a:t>
            </a:r>
          </a:p>
        </p:txBody>
      </p:sp>
      <p:graphicFrame>
        <p:nvGraphicFramePr>
          <p:cNvPr id="12" name="Object 11">
            <a:extLst>
              <a:ext uri="{FF2B5EF4-FFF2-40B4-BE49-F238E27FC236}">
                <a16:creationId xmlns:a16="http://schemas.microsoft.com/office/drawing/2014/main" id="{D577809A-DBC3-4D87-8F7F-FBE4FE2AC3BF}"/>
              </a:ext>
            </a:extLst>
          </p:cNvPr>
          <p:cNvGraphicFramePr>
            <a:graphicFrameLocks noChangeAspect="1"/>
          </p:cNvGraphicFramePr>
          <p:nvPr/>
        </p:nvGraphicFramePr>
        <p:xfrm>
          <a:off x="2430464" y="6037263"/>
          <a:ext cx="2200275" cy="666750"/>
        </p:xfrm>
        <a:graphic>
          <a:graphicData uri="http://schemas.openxmlformats.org/presentationml/2006/ole">
            <mc:AlternateContent xmlns:mc="http://schemas.openxmlformats.org/markup-compatibility/2006">
              <mc:Choice xmlns:v="urn:schemas-microsoft-com:vml" Requires="v">
                <p:oleObj name="Equation" r:id="rId4" imgW="1549400" imgH="469900" progId="Equation.DSMT4">
                  <p:embed/>
                </p:oleObj>
              </mc:Choice>
              <mc:Fallback>
                <p:oleObj name="Equation" r:id="rId4" imgW="1549400" imgH="469900" progId="Equation.DSMT4">
                  <p:embed/>
                  <p:pic>
                    <p:nvPicPr>
                      <p:cNvPr id="12" name="Object 11">
                        <a:extLst>
                          <a:ext uri="{FF2B5EF4-FFF2-40B4-BE49-F238E27FC236}">
                            <a16:creationId xmlns:a16="http://schemas.microsoft.com/office/drawing/2014/main" id="{D577809A-DBC3-4D87-8F7F-FBE4FE2AC3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64" y="6037263"/>
                        <a:ext cx="22002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40EBD587-2294-4F5E-956A-1B44AD8488A9}"/>
              </a:ext>
            </a:extLst>
          </p:cNvPr>
          <p:cNvGraphicFramePr>
            <a:graphicFrameLocks noChangeAspect="1"/>
          </p:cNvGraphicFramePr>
          <p:nvPr/>
        </p:nvGraphicFramePr>
        <p:xfrm>
          <a:off x="5332413" y="4754564"/>
          <a:ext cx="2597150" cy="668337"/>
        </p:xfrm>
        <a:graphic>
          <a:graphicData uri="http://schemas.openxmlformats.org/presentationml/2006/ole">
            <mc:AlternateContent xmlns:mc="http://schemas.openxmlformats.org/markup-compatibility/2006">
              <mc:Choice xmlns:v="urn:schemas-microsoft-com:vml" Requires="v">
                <p:oleObj name="Equation" r:id="rId6" imgW="1828800" imgH="469900" progId="Equation.DSMT4">
                  <p:embed/>
                </p:oleObj>
              </mc:Choice>
              <mc:Fallback>
                <p:oleObj name="Equation" r:id="rId6" imgW="1828800" imgH="469900" progId="Equation.DSMT4">
                  <p:embed/>
                  <p:pic>
                    <p:nvPicPr>
                      <p:cNvPr id="13" name="Object 12">
                        <a:extLst>
                          <a:ext uri="{FF2B5EF4-FFF2-40B4-BE49-F238E27FC236}">
                            <a16:creationId xmlns:a16="http://schemas.microsoft.com/office/drawing/2014/main" id="{40EBD587-2294-4F5E-956A-1B44AD848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2413" y="4754564"/>
                        <a:ext cx="2597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4E0B3310-C750-4DDB-A762-98FBAA51DDF8}"/>
              </a:ext>
            </a:extLst>
          </p:cNvPr>
          <p:cNvGraphicFramePr>
            <a:graphicFrameLocks noChangeAspect="1"/>
          </p:cNvGraphicFramePr>
          <p:nvPr/>
        </p:nvGraphicFramePr>
        <p:xfrm>
          <a:off x="5821364" y="5494338"/>
          <a:ext cx="3011487" cy="614362"/>
        </p:xfrm>
        <a:graphic>
          <a:graphicData uri="http://schemas.openxmlformats.org/presentationml/2006/ole">
            <mc:AlternateContent xmlns:mc="http://schemas.openxmlformats.org/markup-compatibility/2006">
              <mc:Choice xmlns:v="urn:schemas-microsoft-com:vml" Requires="v">
                <p:oleObj name="Equation" r:id="rId8" imgW="2120900" imgH="431800" progId="Equation.DSMT4">
                  <p:embed/>
                </p:oleObj>
              </mc:Choice>
              <mc:Fallback>
                <p:oleObj name="Equation" r:id="rId8" imgW="2120900" imgH="431800" progId="Equation.DSMT4">
                  <p:embed/>
                  <p:pic>
                    <p:nvPicPr>
                      <p:cNvPr id="14" name="Object 13">
                        <a:extLst>
                          <a:ext uri="{FF2B5EF4-FFF2-40B4-BE49-F238E27FC236}">
                            <a16:creationId xmlns:a16="http://schemas.microsoft.com/office/drawing/2014/main" id="{4E0B3310-C750-4DDB-A762-98FBAA51DD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1364" y="5494338"/>
                        <a:ext cx="30114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3A81345B-94C9-4356-817B-DB92ACF4E863}"/>
              </a:ext>
            </a:extLst>
          </p:cNvPr>
          <p:cNvGraphicFramePr>
            <a:graphicFrameLocks noChangeAspect="1"/>
          </p:cNvGraphicFramePr>
          <p:nvPr>
            <p:extLst>
              <p:ext uri="{D42A27DB-BD31-4B8C-83A1-F6EECF244321}">
                <p14:modId xmlns:p14="http://schemas.microsoft.com/office/powerpoint/2010/main" val="1795381142"/>
              </p:ext>
            </p:extLst>
          </p:nvPr>
        </p:nvGraphicFramePr>
        <p:xfrm>
          <a:off x="5807968" y="6093296"/>
          <a:ext cx="1803400" cy="614363"/>
        </p:xfrm>
        <a:graphic>
          <a:graphicData uri="http://schemas.openxmlformats.org/presentationml/2006/ole">
            <mc:AlternateContent xmlns:mc="http://schemas.openxmlformats.org/markup-compatibility/2006">
              <mc:Choice xmlns:v="urn:schemas-microsoft-com:vml" Requires="v">
                <p:oleObj name="Equation" r:id="rId10" imgW="1269449" imgH="431613" progId="Equation.DSMT4">
                  <p:embed/>
                </p:oleObj>
              </mc:Choice>
              <mc:Fallback>
                <p:oleObj name="Equation" r:id="rId10" imgW="1269449" imgH="431613" progId="Equation.DSMT4">
                  <p:embed/>
                  <p:pic>
                    <p:nvPicPr>
                      <p:cNvPr id="15" name="Object 14">
                        <a:extLst>
                          <a:ext uri="{FF2B5EF4-FFF2-40B4-BE49-F238E27FC236}">
                            <a16:creationId xmlns:a16="http://schemas.microsoft.com/office/drawing/2014/main" id="{3A81345B-94C9-4356-817B-DB92ACF4E8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7968" y="6093296"/>
                        <a:ext cx="1803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9" name="TextBox 15">
            <a:extLst>
              <a:ext uri="{FF2B5EF4-FFF2-40B4-BE49-F238E27FC236}">
                <a16:creationId xmlns:a16="http://schemas.microsoft.com/office/drawing/2014/main" id="{CEB27030-32D4-4218-83D2-0F3DC6827505}"/>
              </a:ext>
            </a:extLst>
          </p:cNvPr>
          <p:cNvSpPr txBox="1">
            <a:spLocks noChangeArrowheads="1"/>
          </p:cNvSpPr>
          <p:nvPr/>
        </p:nvSpPr>
        <p:spPr bwMode="auto">
          <a:xfrm>
            <a:off x="5663952" y="6188793"/>
            <a:ext cx="1547812" cy="4770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500" dirty="0"/>
              <a:t>1682.91</a:t>
            </a:r>
          </a:p>
        </p:txBody>
      </p:sp>
      <p:pic>
        <p:nvPicPr>
          <p:cNvPr id="3" name="Picture 2">
            <a:extLst>
              <a:ext uri="{FF2B5EF4-FFF2-40B4-BE49-F238E27FC236}">
                <a16:creationId xmlns:a16="http://schemas.microsoft.com/office/drawing/2014/main" id="{DED5E494-CF85-DEE8-0B2D-A92E551B570C}"/>
              </a:ext>
            </a:extLst>
          </p:cNvPr>
          <p:cNvPicPr>
            <a:picLocks noChangeAspect="1"/>
          </p:cNvPicPr>
          <p:nvPr/>
        </p:nvPicPr>
        <p:blipFill>
          <a:blip r:embed="rId12"/>
          <a:stretch>
            <a:fillRect/>
          </a:stretch>
        </p:blipFill>
        <p:spPr>
          <a:xfrm>
            <a:off x="1703512" y="2142496"/>
            <a:ext cx="7944970" cy="10704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589"/>
                                        </p:tgtEl>
                                        <p:attrNameLst>
                                          <p:attrName>style.visibility</p:attrName>
                                        </p:attrNameLst>
                                      </p:cBhvr>
                                      <p:to>
                                        <p:strVal val="visible"/>
                                      </p:to>
                                    </p:set>
                                    <p:animEffect transition="in" filter="fade">
                                      <p:cBhvr>
                                        <p:cTn id="57"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245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211F5-92EE-43B6-B1BE-E5088FFD99C5}"/>
                  </a:ext>
                </a:extLst>
              </p:cNvPr>
              <p:cNvSpPr>
                <a:spLocks noGrp="1"/>
              </p:cNvSpPr>
              <p:nvPr>
                <p:ph sz="quarter" idx="1"/>
              </p:nvPr>
            </p:nvSpPr>
            <p:spPr>
              <a:xfrm>
                <a:off x="335360" y="332656"/>
                <a:ext cx="10873208" cy="2376264"/>
              </a:xfrm>
            </p:spPr>
            <p:txBody>
              <a:bodyPr/>
              <a:lstStyle/>
              <a:p>
                <a:pPr marL="0" indent="0">
                  <a:buNone/>
                </a:pPr>
                <a:r>
                  <a:rPr lang="en-US" dirty="0"/>
                  <a:t>Ex: A 95% confidence interval of [0.45,0.66] was created to capture the population proportion of residence that supported building a pipeline.  </a:t>
                </a:r>
              </a:p>
              <a:p>
                <a:pPr marL="0" indent="0">
                  <a:buNone/>
                </a:pPr>
                <a:r>
                  <a:rPr lang="en-US" dirty="0"/>
                  <a:t>a) What is the sample proportion? </a:t>
                </a:r>
              </a:p>
              <a:p>
                <a:pPr marL="0" indent="0">
                  <a:buNone/>
                </a:pPr>
                <a:r>
                  <a:rPr lang="en-US" dirty="0"/>
                  <a:t>b) What is the margin of error ?</a:t>
                </a:r>
              </a:p>
              <a:p>
                <a:pPr marL="0" indent="0">
                  <a:buNone/>
                </a:pPr>
                <a:r>
                  <a:rPr lang="en-US" dirty="0"/>
                  <a:t>c) What is the standard error for the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a:t>
                </a:r>
              </a:p>
            </p:txBody>
          </p:sp>
        </mc:Choice>
        <mc:Fallback xmlns="">
          <p:sp>
            <p:nvSpPr>
              <p:cNvPr id="3" name="Content Placeholder 2">
                <a:extLst>
                  <a:ext uri="{FF2B5EF4-FFF2-40B4-BE49-F238E27FC236}">
                    <a16:creationId xmlns:a16="http://schemas.microsoft.com/office/drawing/2014/main" id="{673211F5-92EE-43B6-B1BE-E5088FFD99C5}"/>
                  </a:ext>
                </a:extLst>
              </p:cNvPr>
              <p:cNvSpPr>
                <a:spLocks noGrp="1" noRot="1" noChangeAspect="1" noMove="1" noResize="1" noEditPoints="1" noAdjustHandles="1" noChangeArrowheads="1" noChangeShapeType="1" noTextEdit="1"/>
              </p:cNvSpPr>
              <p:nvPr>
                <p:ph sz="quarter" idx="1"/>
              </p:nvPr>
            </p:nvSpPr>
            <p:spPr>
              <a:xfrm>
                <a:off x="335360" y="332656"/>
                <a:ext cx="10873208" cy="2376264"/>
              </a:xfrm>
              <a:blipFill>
                <a:blip r:embed="rId4"/>
                <a:stretch>
                  <a:fillRect l="-841" t="-205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3037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22EACCF0-2049-4AAB-AEBA-E397A3389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188640"/>
            <a:ext cx="8530209" cy="234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a:extLst>
              <a:ext uri="{FF2B5EF4-FFF2-40B4-BE49-F238E27FC236}">
                <a16:creationId xmlns:a16="http://schemas.microsoft.com/office/drawing/2014/main" id="{75550F39-411D-4D73-8549-022CEB322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6" y="2924944"/>
            <a:ext cx="11809312" cy="16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a:extLst>
              <a:ext uri="{FF2B5EF4-FFF2-40B4-BE49-F238E27FC236}">
                <a16:creationId xmlns:a16="http://schemas.microsoft.com/office/drawing/2014/main" id="{5FE08A87-48FB-45B0-B8A1-C5E178AE8A9A}"/>
              </a:ext>
            </a:extLst>
          </p:cNvPr>
          <p:cNvSpPr txBox="1">
            <a:spLocks noChangeArrowheads="1"/>
          </p:cNvSpPr>
          <p:nvPr/>
        </p:nvSpPr>
        <p:spPr bwMode="auto">
          <a:xfrm>
            <a:off x="191344" y="5157192"/>
            <a:ext cx="102971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en-CA" altLang="en-US"/>
              <a:t>The report of a sample survey of 1,014 adults says “With 90% confidence, between 37% and 44% of all Canadians are married”.  What does the phrase 90% confidence mean?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6591-62BF-A975-84A4-F2838638EB14}"/>
              </a:ext>
            </a:extLst>
          </p:cNvPr>
          <p:cNvSpPr>
            <a:spLocks noGrp="1"/>
          </p:cNvSpPr>
          <p:nvPr>
            <p:ph type="title"/>
          </p:nvPr>
        </p:nvSpPr>
        <p:spPr>
          <a:xfrm>
            <a:off x="609600" y="274638"/>
            <a:ext cx="9956800" cy="490066"/>
          </a:xfrm>
        </p:spPr>
        <p:txBody>
          <a:bodyPr>
            <a:normAutofit fontScale="90000"/>
          </a:bodyPr>
          <a:lstStyle/>
          <a:p>
            <a:r>
              <a:rPr lang="en-US" dirty="0"/>
              <a:t>What’s Important in this lesson?</a:t>
            </a:r>
          </a:p>
        </p:txBody>
      </p:sp>
      <p:sp>
        <p:nvSpPr>
          <p:cNvPr id="3" name="Content Placeholder 2">
            <a:extLst>
              <a:ext uri="{FF2B5EF4-FFF2-40B4-BE49-F238E27FC236}">
                <a16:creationId xmlns:a16="http://schemas.microsoft.com/office/drawing/2014/main" id="{A246E7DE-5AB0-7640-64DA-D0823D92C3AE}"/>
              </a:ext>
            </a:extLst>
          </p:cNvPr>
          <p:cNvSpPr>
            <a:spLocks noGrp="1"/>
          </p:cNvSpPr>
          <p:nvPr>
            <p:ph sz="quarter" idx="1"/>
          </p:nvPr>
        </p:nvSpPr>
        <p:spPr>
          <a:xfrm>
            <a:off x="263352" y="764704"/>
            <a:ext cx="11593288" cy="4176464"/>
          </a:xfrm>
        </p:spPr>
        <p:txBody>
          <a:bodyPr/>
          <a:lstStyle/>
          <a:p>
            <a:r>
              <a:rPr lang="en-US" dirty="0"/>
              <a:t>The purpose of this lesson is to find a “C” confidence interval for a population proportion</a:t>
            </a:r>
          </a:p>
          <a:p>
            <a:r>
              <a:rPr lang="en-US" dirty="0"/>
              <a:t>Note: the range for a population proportion is from 0 to 1</a:t>
            </a:r>
          </a:p>
          <a:p>
            <a:r>
              <a:rPr lang="en-US" dirty="0"/>
              <a:t>We are dealing with proportion if our random variable of interest is “binary”</a:t>
            </a:r>
          </a:p>
          <a:p>
            <a:r>
              <a:rPr lang="en-US" dirty="0"/>
              <a:t>The proportion we are looking for is the percentage of the observations that fall into one of the two categories…  </a:t>
            </a:r>
          </a:p>
          <a:p>
            <a:pPr lvl="1"/>
            <a:r>
              <a:rPr lang="en-US" dirty="0" err="1"/>
              <a:t>ie</a:t>
            </a:r>
            <a:r>
              <a:rPr lang="en-US" dirty="0"/>
              <a:t>: What percentage of the males in North America is color blind? </a:t>
            </a:r>
          </a:p>
          <a:p>
            <a:pPr lvl="2"/>
            <a:r>
              <a:rPr lang="en-US" dirty="0"/>
              <a:t>Random variable of interest </a:t>
            </a:r>
            <a:r>
              <a:rPr lang="en-US" dirty="0">
                <a:sym typeface="Wingdings" panose="05000000000000000000" pitchFamily="2" charset="2"/>
              </a:rPr>
              <a:t> (2 categories/BINARY) individual is color blind OR Not color blind</a:t>
            </a:r>
          </a:p>
          <a:p>
            <a:pPr lvl="2"/>
            <a:r>
              <a:rPr lang="en-US" dirty="0">
                <a:sym typeface="Wingdings" panose="05000000000000000000" pitchFamily="2" charset="2"/>
              </a:rPr>
              <a:t>Proportion  Looking for a percentage of the population that fall into one of these categories</a:t>
            </a:r>
          </a:p>
          <a:p>
            <a:r>
              <a:rPr lang="en-US" dirty="0"/>
              <a:t>Confidence Interval: </a:t>
            </a:r>
          </a:p>
          <a:p>
            <a:endParaRPr lang="en-US" dirty="0"/>
          </a:p>
        </p:txBody>
      </p:sp>
      <p:graphicFrame>
        <p:nvGraphicFramePr>
          <p:cNvPr id="4" name="Object 2">
            <a:extLst>
              <a:ext uri="{FF2B5EF4-FFF2-40B4-BE49-F238E27FC236}">
                <a16:creationId xmlns:a16="http://schemas.microsoft.com/office/drawing/2014/main" id="{DA12BD29-089A-EE3C-AA2B-D3B78AE4689D}"/>
              </a:ext>
            </a:extLst>
          </p:cNvPr>
          <p:cNvGraphicFramePr>
            <a:graphicFrameLocks noChangeAspect="1"/>
          </p:cNvGraphicFramePr>
          <p:nvPr>
            <p:extLst>
              <p:ext uri="{D42A27DB-BD31-4B8C-83A1-F6EECF244321}">
                <p14:modId xmlns:p14="http://schemas.microsoft.com/office/powerpoint/2010/main" val="3494600643"/>
              </p:ext>
            </p:extLst>
          </p:nvPr>
        </p:nvGraphicFramePr>
        <p:xfrm>
          <a:off x="1775520" y="4916821"/>
          <a:ext cx="4648200" cy="1436688"/>
        </p:xfrm>
        <a:graphic>
          <a:graphicData uri="http://schemas.openxmlformats.org/presentationml/2006/ole">
            <mc:AlternateContent xmlns:mc="http://schemas.openxmlformats.org/markup-compatibility/2006">
              <mc:Choice xmlns:v="urn:schemas-microsoft-com:vml" Requires="v">
                <p:oleObj name="Equation" r:id="rId4" imgW="1764534" imgH="545863" progId="Equation.DSMT4">
                  <p:embed/>
                </p:oleObj>
              </mc:Choice>
              <mc:Fallback>
                <p:oleObj name="Equation" r:id="rId4" imgW="1764534" imgH="545863" progId="Equation.DSMT4">
                  <p:embed/>
                  <p:pic>
                    <p:nvPicPr>
                      <p:cNvPr id="4" name="Object 2">
                        <a:extLst>
                          <a:ext uri="{FF2B5EF4-FFF2-40B4-BE49-F238E27FC236}">
                            <a16:creationId xmlns:a16="http://schemas.microsoft.com/office/drawing/2014/main" id="{DA12BD29-089A-EE3C-AA2B-D3B78AE46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4916821"/>
                        <a:ext cx="4648200" cy="143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D3F79A39-5376-9092-52DF-1F41481871A4}"/>
              </a:ext>
            </a:extLst>
          </p:cNvPr>
          <p:cNvGraphicFramePr>
            <a:graphicFrameLocks noChangeAspect="1"/>
          </p:cNvGraphicFramePr>
          <p:nvPr>
            <p:extLst>
              <p:ext uri="{D42A27DB-BD31-4B8C-83A1-F6EECF244321}">
                <p14:modId xmlns:p14="http://schemas.microsoft.com/office/powerpoint/2010/main" val="1340590525"/>
              </p:ext>
            </p:extLst>
          </p:nvPr>
        </p:nvGraphicFramePr>
        <p:xfrm>
          <a:off x="8076220" y="4967516"/>
          <a:ext cx="1080120" cy="1046366"/>
        </p:xfrm>
        <a:graphic>
          <a:graphicData uri="http://schemas.openxmlformats.org/presentationml/2006/ole">
            <mc:AlternateContent xmlns:mc="http://schemas.openxmlformats.org/markup-compatibility/2006">
              <mc:Choice xmlns:v="urn:schemas-microsoft-com:vml" Requires="v">
                <p:oleObj name="Equation" r:id="rId6" imgW="406080" imgH="393480" progId="Equation.DSMT4">
                  <p:embed/>
                </p:oleObj>
              </mc:Choice>
              <mc:Fallback>
                <p:oleObj name="Equation" r:id="rId6" imgW="406080" imgH="393480" progId="Equation.DSMT4">
                  <p:embed/>
                  <p:pic>
                    <p:nvPicPr>
                      <p:cNvPr id="5" name="Object 4">
                        <a:extLst>
                          <a:ext uri="{FF2B5EF4-FFF2-40B4-BE49-F238E27FC236}">
                            <a16:creationId xmlns:a16="http://schemas.microsoft.com/office/drawing/2014/main" id="{D3F79A39-5376-9092-52DF-1F41481871A4}"/>
                          </a:ext>
                        </a:extLst>
                      </p:cNvPr>
                      <p:cNvPicPr/>
                      <p:nvPr/>
                    </p:nvPicPr>
                    <p:blipFill>
                      <a:blip r:embed="rId7"/>
                      <a:stretch>
                        <a:fillRect/>
                      </a:stretch>
                    </p:blipFill>
                    <p:spPr>
                      <a:xfrm>
                        <a:off x="8076220" y="4967516"/>
                        <a:ext cx="1080120" cy="1046366"/>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C0AFA3B-4F7A-C521-4DDA-C25A21F54DA9}"/>
              </a:ext>
            </a:extLst>
          </p:cNvPr>
          <p:cNvSpPr/>
          <p:nvPr/>
        </p:nvSpPr>
        <p:spPr>
          <a:xfrm>
            <a:off x="1559496" y="4797152"/>
            <a:ext cx="5256584" cy="1656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9CADC550-29B6-2123-416A-C49D5A502FA7}"/>
              </a:ext>
            </a:extLst>
          </p:cNvPr>
          <p:cNvSpPr/>
          <p:nvPr/>
        </p:nvSpPr>
        <p:spPr>
          <a:xfrm>
            <a:off x="7896200" y="4841403"/>
            <a:ext cx="1440160" cy="12985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6756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B11FBAA8-C94F-4C49-92AD-C96116840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68" y="188639"/>
            <a:ext cx="9001000" cy="24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B5610E4-108D-4111-A087-3143202E58D8}"/>
              </a:ext>
            </a:extLst>
          </p:cNvPr>
          <p:cNvSpPr txBox="1"/>
          <p:nvPr/>
        </p:nvSpPr>
        <p:spPr>
          <a:xfrm>
            <a:off x="335360" y="2519898"/>
            <a:ext cx="11017224" cy="477054"/>
          </a:xfrm>
          <a:prstGeom prst="rect">
            <a:avLst/>
          </a:prstGeom>
          <a:noFill/>
        </p:spPr>
        <p:txBody>
          <a:bodyPr wrap="square">
            <a:spAutoFit/>
          </a:bodyPr>
          <a:lstStyle/>
          <a:p>
            <a:pPr eaLnBrk="1" hangingPunct="1">
              <a:defRPr/>
            </a:pPr>
            <a:r>
              <a:rPr lang="en-CA" dirty="0">
                <a:solidFill>
                  <a:srgbClr val="FF0000"/>
                </a:solidFill>
                <a:latin typeface="+mj-lt"/>
                <a:cs typeface="Arial" charset="0"/>
              </a:rPr>
              <a:t>NOTE: First, we are looking for CI for proportion, not based on sample mean.   So we won’t need </a:t>
            </a:r>
            <a:r>
              <a:rPr lang="el-GR" sz="2500" i="1" dirty="0">
                <a:solidFill>
                  <a:srgbClr val="FF0000"/>
                </a:solidFill>
                <a:latin typeface="+mj-lt"/>
                <a:cs typeface="Arial" charset="0"/>
              </a:rPr>
              <a:t>μ</a:t>
            </a:r>
            <a:r>
              <a:rPr lang="en-CA" i="1" baseline="-25000" dirty="0">
                <a:solidFill>
                  <a:srgbClr val="FF0000"/>
                </a:solidFill>
                <a:latin typeface="+mj-lt"/>
                <a:cs typeface="Arial" charset="0"/>
              </a:rPr>
              <a:t>x</a:t>
            </a:r>
            <a:endParaRPr lang="en-CA" dirty="0">
              <a:solidFill>
                <a:srgbClr val="FF0000"/>
              </a:solidFill>
              <a:latin typeface="+mj-lt"/>
              <a:cs typeface="Arial" charset="0"/>
            </a:endParaRPr>
          </a:p>
        </p:txBody>
      </p:sp>
      <p:sp>
        <p:nvSpPr>
          <p:cNvPr id="6" name="TextBox 5">
            <a:extLst>
              <a:ext uri="{FF2B5EF4-FFF2-40B4-BE49-F238E27FC236}">
                <a16:creationId xmlns:a16="http://schemas.microsoft.com/office/drawing/2014/main" id="{0A81FD6E-34A1-4CC9-99D2-7C2FAF652D27}"/>
              </a:ext>
            </a:extLst>
          </p:cNvPr>
          <p:cNvSpPr txBox="1"/>
          <p:nvPr/>
        </p:nvSpPr>
        <p:spPr>
          <a:xfrm>
            <a:off x="1271464" y="3140968"/>
            <a:ext cx="5170488" cy="369887"/>
          </a:xfrm>
          <a:prstGeom prst="rect">
            <a:avLst/>
          </a:prstGeom>
          <a:noFill/>
        </p:spPr>
        <p:txBody>
          <a:bodyPr>
            <a:spAutoFit/>
          </a:bodyPr>
          <a:lstStyle/>
          <a:p>
            <a:pPr eaLnBrk="1" hangingPunct="1">
              <a:defRPr/>
            </a:pPr>
            <a:r>
              <a:rPr lang="en-CA" dirty="0">
                <a:solidFill>
                  <a:srgbClr val="FF0000"/>
                </a:solidFill>
                <a:latin typeface="+mj-lt"/>
                <a:cs typeface="Arial" charset="0"/>
              </a:rPr>
              <a:t>Instead, the formula we will be using is: </a:t>
            </a:r>
          </a:p>
        </p:txBody>
      </p:sp>
      <p:graphicFrame>
        <p:nvGraphicFramePr>
          <p:cNvPr id="7" name="Object 5">
            <a:extLst>
              <a:ext uri="{FF2B5EF4-FFF2-40B4-BE49-F238E27FC236}">
                <a16:creationId xmlns:a16="http://schemas.microsoft.com/office/drawing/2014/main" id="{EB81A967-F487-49BF-9901-5B14FC70F536}"/>
              </a:ext>
            </a:extLst>
          </p:cNvPr>
          <p:cNvGraphicFramePr>
            <a:graphicFrameLocks noChangeAspect="1"/>
          </p:cNvGraphicFramePr>
          <p:nvPr/>
        </p:nvGraphicFramePr>
        <p:xfrm>
          <a:off x="1981201" y="4005264"/>
          <a:ext cx="1008063" cy="727075"/>
        </p:xfrm>
        <a:graphic>
          <a:graphicData uri="http://schemas.openxmlformats.org/presentationml/2006/ole">
            <mc:AlternateContent xmlns:mc="http://schemas.openxmlformats.org/markup-compatibility/2006">
              <mc:Choice xmlns:v="urn:schemas-microsoft-com:vml" Requires="v">
                <p:oleObj name="Equation" r:id="rId5" imgW="545863" imgH="393529" progId="Equation.DSMT4">
                  <p:embed/>
                </p:oleObj>
              </mc:Choice>
              <mc:Fallback>
                <p:oleObj name="Equation" r:id="rId5" imgW="545863" imgH="393529" progId="Equation.DSMT4">
                  <p:embed/>
                  <p:pic>
                    <p:nvPicPr>
                      <p:cNvPr id="7" name="Object 5">
                        <a:extLst>
                          <a:ext uri="{FF2B5EF4-FFF2-40B4-BE49-F238E27FC236}">
                            <a16:creationId xmlns:a16="http://schemas.microsoft.com/office/drawing/2014/main" id="{EB81A967-F487-49BF-9901-5B14FC70F5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1" y="4005264"/>
                        <a:ext cx="1008063"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
            <a:extLst>
              <a:ext uri="{FF2B5EF4-FFF2-40B4-BE49-F238E27FC236}">
                <a16:creationId xmlns:a16="http://schemas.microsoft.com/office/drawing/2014/main" id="{79AFC18B-657C-4FCD-BE35-ABF18F07EDCE}"/>
              </a:ext>
            </a:extLst>
          </p:cNvPr>
          <p:cNvGraphicFramePr>
            <a:graphicFrameLocks noChangeAspect="1"/>
          </p:cNvGraphicFramePr>
          <p:nvPr>
            <p:extLst>
              <p:ext uri="{D42A27DB-BD31-4B8C-83A1-F6EECF244321}">
                <p14:modId xmlns:p14="http://schemas.microsoft.com/office/powerpoint/2010/main" val="971078183"/>
              </p:ext>
            </p:extLst>
          </p:nvPr>
        </p:nvGraphicFramePr>
        <p:xfrm>
          <a:off x="5807968" y="2996952"/>
          <a:ext cx="2035175" cy="1041400"/>
        </p:xfrm>
        <a:graphic>
          <a:graphicData uri="http://schemas.openxmlformats.org/presentationml/2006/ole">
            <mc:AlternateContent xmlns:mc="http://schemas.openxmlformats.org/markup-compatibility/2006">
              <mc:Choice xmlns:v="urn:schemas-microsoft-com:vml" Requires="v">
                <p:oleObj name="Equation" r:id="rId7" imgW="1066337" imgH="545863" progId="Equation.DSMT4">
                  <p:embed/>
                </p:oleObj>
              </mc:Choice>
              <mc:Fallback>
                <p:oleObj name="Equation" r:id="rId7" imgW="1066337" imgH="545863" progId="Equation.DSMT4">
                  <p:embed/>
                  <p:pic>
                    <p:nvPicPr>
                      <p:cNvPr id="8" name="Object 2">
                        <a:extLst>
                          <a:ext uri="{FF2B5EF4-FFF2-40B4-BE49-F238E27FC236}">
                            <a16:creationId xmlns:a16="http://schemas.microsoft.com/office/drawing/2014/main" id="{79AFC18B-657C-4FCD-BE35-ABF18F07ED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7968" y="2996952"/>
                        <a:ext cx="20351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5">
            <a:extLst>
              <a:ext uri="{FF2B5EF4-FFF2-40B4-BE49-F238E27FC236}">
                <a16:creationId xmlns:a16="http://schemas.microsoft.com/office/drawing/2014/main" id="{4B3B9D68-AA68-4A89-8F34-7AA4AAA3359B}"/>
              </a:ext>
            </a:extLst>
          </p:cNvPr>
          <p:cNvGraphicFramePr>
            <a:graphicFrameLocks noChangeAspect="1"/>
          </p:cNvGraphicFramePr>
          <p:nvPr/>
        </p:nvGraphicFramePr>
        <p:xfrm>
          <a:off x="2208213" y="4868863"/>
          <a:ext cx="1219200" cy="328612"/>
        </p:xfrm>
        <a:graphic>
          <a:graphicData uri="http://schemas.openxmlformats.org/presentationml/2006/ole">
            <mc:AlternateContent xmlns:mc="http://schemas.openxmlformats.org/markup-compatibility/2006">
              <mc:Choice xmlns:v="urn:schemas-microsoft-com:vml" Requires="v">
                <p:oleObj name="Equation" r:id="rId9" imgW="660113" imgH="177723" progId="Equation.DSMT4">
                  <p:embed/>
                </p:oleObj>
              </mc:Choice>
              <mc:Fallback>
                <p:oleObj name="Equation" r:id="rId9" imgW="660113" imgH="177723" progId="Equation.DSMT4">
                  <p:embed/>
                  <p:pic>
                    <p:nvPicPr>
                      <p:cNvPr id="9" name="Object 5">
                        <a:extLst>
                          <a:ext uri="{FF2B5EF4-FFF2-40B4-BE49-F238E27FC236}">
                            <a16:creationId xmlns:a16="http://schemas.microsoft.com/office/drawing/2014/main" id="{4B3B9D68-AA68-4A89-8F34-7AA4AAA335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213" y="4868863"/>
                        <a:ext cx="12192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5">
            <a:extLst>
              <a:ext uri="{FF2B5EF4-FFF2-40B4-BE49-F238E27FC236}">
                <a16:creationId xmlns:a16="http://schemas.microsoft.com/office/drawing/2014/main" id="{9533FB26-145E-4232-872A-F1863DC3A8B8}"/>
              </a:ext>
            </a:extLst>
          </p:cNvPr>
          <p:cNvGraphicFramePr>
            <a:graphicFrameLocks noChangeAspect="1"/>
          </p:cNvGraphicFramePr>
          <p:nvPr/>
        </p:nvGraphicFramePr>
        <p:xfrm>
          <a:off x="1936751" y="5335589"/>
          <a:ext cx="1077913" cy="377825"/>
        </p:xfrm>
        <a:graphic>
          <a:graphicData uri="http://schemas.openxmlformats.org/presentationml/2006/ole">
            <mc:AlternateContent xmlns:mc="http://schemas.openxmlformats.org/markup-compatibility/2006">
              <mc:Choice xmlns:v="urn:schemas-microsoft-com:vml" Requires="v">
                <p:oleObj name="Equation" r:id="rId11" imgW="583947" imgH="203112" progId="Equation.DSMT4">
                  <p:embed/>
                </p:oleObj>
              </mc:Choice>
              <mc:Fallback>
                <p:oleObj name="Equation" r:id="rId11" imgW="583947" imgH="203112" progId="Equation.DSMT4">
                  <p:embed/>
                  <p:pic>
                    <p:nvPicPr>
                      <p:cNvPr id="10" name="Object 5">
                        <a:extLst>
                          <a:ext uri="{FF2B5EF4-FFF2-40B4-BE49-F238E27FC236}">
                            <a16:creationId xmlns:a16="http://schemas.microsoft.com/office/drawing/2014/main" id="{9533FB26-145E-4232-872A-F1863DC3A8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6751" y="5335589"/>
                        <a:ext cx="1077913"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a:extLst>
              <a:ext uri="{FF2B5EF4-FFF2-40B4-BE49-F238E27FC236}">
                <a16:creationId xmlns:a16="http://schemas.microsoft.com/office/drawing/2014/main" id="{199718C2-F3F0-48CA-98E8-8AFC2C5BFE6F}"/>
              </a:ext>
            </a:extLst>
          </p:cNvPr>
          <p:cNvSpPr txBox="1"/>
          <p:nvPr/>
        </p:nvSpPr>
        <p:spPr>
          <a:xfrm>
            <a:off x="1703389" y="5664201"/>
            <a:ext cx="1944687" cy="923925"/>
          </a:xfrm>
          <a:prstGeom prst="rect">
            <a:avLst/>
          </a:prstGeom>
          <a:noFill/>
        </p:spPr>
        <p:txBody>
          <a:bodyPr>
            <a:spAutoFit/>
          </a:bodyPr>
          <a:lstStyle/>
          <a:p>
            <a:pPr algn="ctr" eaLnBrk="1" hangingPunct="1">
              <a:defRPr/>
            </a:pPr>
            <a:r>
              <a:rPr lang="en-CA" dirty="0">
                <a:solidFill>
                  <a:srgbClr val="FF0000"/>
                </a:solidFill>
                <a:latin typeface="+mj-lt"/>
                <a:cs typeface="Arial" charset="0"/>
              </a:rPr>
              <a:t>For a 95% CI, the Z-value</a:t>
            </a:r>
            <a:br>
              <a:rPr lang="en-CA" dirty="0">
                <a:solidFill>
                  <a:srgbClr val="FF0000"/>
                </a:solidFill>
                <a:latin typeface="+mj-lt"/>
                <a:cs typeface="Arial" charset="0"/>
              </a:rPr>
            </a:br>
            <a:r>
              <a:rPr lang="en-CA" dirty="0">
                <a:solidFill>
                  <a:srgbClr val="FF0000"/>
                </a:solidFill>
                <a:latin typeface="+mj-lt"/>
                <a:cs typeface="Arial" charset="0"/>
              </a:rPr>
              <a:t> will be 1.96</a:t>
            </a:r>
          </a:p>
        </p:txBody>
      </p:sp>
      <p:graphicFrame>
        <p:nvGraphicFramePr>
          <p:cNvPr id="12" name="Object 2">
            <a:extLst>
              <a:ext uri="{FF2B5EF4-FFF2-40B4-BE49-F238E27FC236}">
                <a16:creationId xmlns:a16="http://schemas.microsoft.com/office/drawing/2014/main" id="{098D5AB8-2113-4597-9975-9E4C844CA4EC}"/>
              </a:ext>
            </a:extLst>
          </p:cNvPr>
          <p:cNvGraphicFramePr>
            <a:graphicFrameLocks noChangeAspect="1"/>
          </p:cNvGraphicFramePr>
          <p:nvPr/>
        </p:nvGraphicFramePr>
        <p:xfrm>
          <a:off x="4872038" y="4168775"/>
          <a:ext cx="4965700" cy="895350"/>
        </p:xfrm>
        <a:graphic>
          <a:graphicData uri="http://schemas.openxmlformats.org/presentationml/2006/ole">
            <mc:AlternateContent xmlns:mc="http://schemas.openxmlformats.org/markup-compatibility/2006">
              <mc:Choice xmlns:v="urn:schemas-microsoft-com:vml" Requires="v">
                <p:oleObj name="Equation" r:id="rId13" imgW="2603500" imgH="469900" progId="Equation.DSMT4">
                  <p:embed/>
                </p:oleObj>
              </mc:Choice>
              <mc:Fallback>
                <p:oleObj name="Equation" r:id="rId13" imgW="2603500" imgH="469900" progId="Equation.DSMT4">
                  <p:embed/>
                  <p:pic>
                    <p:nvPicPr>
                      <p:cNvPr id="12" name="Object 2">
                        <a:extLst>
                          <a:ext uri="{FF2B5EF4-FFF2-40B4-BE49-F238E27FC236}">
                            <a16:creationId xmlns:a16="http://schemas.microsoft.com/office/drawing/2014/main" id="{098D5AB8-2113-4597-9975-9E4C844CA4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2038" y="4168775"/>
                        <a:ext cx="49657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
            <a:extLst>
              <a:ext uri="{FF2B5EF4-FFF2-40B4-BE49-F238E27FC236}">
                <a16:creationId xmlns:a16="http://schemas.microsoft.com/office/drawing/2014/main" id="{EB8D5C54-78A7-431A-A683-7D699B7D09E5}"/>
              </a:ext>
            </a:extLst>
          </p:cNvPr>
          <p:cNvGraphicFramePr>
            <a:graphicFrameLocks noChangeAspect="1"/>
          </p:cNvGraphicFramePr>
          <p:nvPr/>
        </p:nvGraphicFramePr>
        <p:xfrm>
          <a:off x="4943475" y="5126038"/>
          <a:ext cx="4795838" cy="895350"/>
        </p:xfrm>
        <a:graphic>
          <a:graphicData uri="http://schemas.openxmlformats.org/presentationml/2006/ole">
            <mc:AlternateContent xmlns:mc="http://schemas.openxmlformats.org/markup-compatibility/2006">
              <mc:Choice xmlns:v="urn:schemas-microsoft-com:vml" Requires="v">
                <p:oleObj name="Equation" r:id="rId15" imgW="2514600" imgH="469900" progId="Equation.DSMT4">
                  <p:embed/>
                </p:oleObj>
              </mc:Choice>
              <mc:Fallback>
                <p:oleObj name="Equation" r:id="rId15" imgW="2514600" imgH="469900" progId="Equation.DSMT4">
                  <p:embed/>
                  <p:pic>
                    <p:nvPicPr>
                      <p:cNvPr id="13" name="Object 2">
                        <a:extLst>
                          <a:ext uri="{FF2B5EF4-FFF2-40B4-BE49-F238E27FC236}">
                            <a16:creationId xmlns:a16="http://schemas.microsoft.com/office/drawing/2014/main" id="{EB8D5C54-78A7-431A-A683-7D699B7D09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3475" y="5126038"/>
                        <a:ext cx="47958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a:extLst>
              <a:ext uri="{FF2B5EF4-FFF2-40B4-BE49-F238E27FC236}">
                <a16:creationId xmlns:a16="http://schemas.microsoft.com/office/drawing/2014/main" id="{C1C09EDA-0DB1-4C35-BB3B-2454D9C4B3DF}"/>
              </a:ext>
            </a:extLst>
          </p:cNvPr>
          <p:cNvSpPr txBox="1"/>
          <p:nvPr/>
        </p:nvSpPr>
        <p:spPr>
          <a:xfrm>
            <a:off x="4872039" y="5942014"/>
            <a:ext cx="1944687" cy="369887"/>
          </a:xfrm>
          <a:prstGeom prst="rect">
            <a:avLst/>
          </a:prstGeom>
          <a:noFill/>
        </p:spPr>
        <p:txBody>
          <a:bodyPr>
            <a:spAutoFit/>
          </a:bodyPr>
          <a:lstStyle/>
          <a:p>
            <a:pPr algn="ctr" eaLnBrk="1" hangingPunct="1">
              <a:defRPr/>
            </a:pPr>
            <a:r>
              <a:rPr lang="en-CA" dirty="0">
                <a:solidFill>
                  <a:srgbClr val="FF0000"/>
                </a:solidFill>
                <a:latin typeface="+mj-lt"/>
                <a:cs typeface="Arial" charset="0"/>
              </a:rPr>
              <a:t>Answer: “D”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3993-3EAA-4094-90CB-17A40430D35A}"/>
              </a:ext>
            </a:extLst>
          </p:cNvPr>
          <p:cNvSpPr>
            <a:spLocks noGrp="1"/>
          </p:cNvSpPr>
          <p:nvPr>
            <p:ph type="title"/>
          </p:nvPr>
        </p:nvSpPr>
        <p:spPr/>
        <p:txBody>
          <a:bodyPr/>
          <a:lstStyle/>
          <a:p>
            <a:pPr>
              <a:defRPr/>
            </a:pPr>
            <a:endParaRPr lang="en-CA"/>
          </a:p>
        </p:txBody>
      </p:sp>
      <p:pic>
        <p:nvPicPr>
          <p:cNvPr id="28675" name="Picture 3">
            <a:extLst>
              <a:ext uri="{FF2B5EF4-FFF2-40B4-BE49-F238E27FC236}">
                <a16:creationId xmlns:a16="http://schemas.microsoft.com/office/drawing/2014/main" id="{5828D28A-E46D-464E-8C0B-8781CDEF7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5" y="116632"/>
            <a:ext cx="11995129"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C544168-9AF5-4A80-BD4C-7C89F43C09E7}"/>
              </a:ext>
            </a:extLst>
          </p:cNvPr>
          <p:cNvSpPr txBox="1"/>
          <p:nvPr/>
        </p:nvSpPr>
        <p:spPr>
          <a:xfrm>
            <a:off x="2124349" y="3474666"/>
            <a:ext cx="2100263" cy="369887"/>
          </a:xfrm>
          <a:prstGeom prst="rect">
            <a:avLst/>
          </a:prstGeom>
          <a:noFill/>
        </p:spPr>
        <p:txBody>
          <a:bodyPr>
            <a:spAutoFit/>
          </a:bodyPr>
          <a:lstStyle/>
          <a:p>
            <a:pPr eaLnBrk="1" hangingPunct="1">
              <a:defRPr/>
            </a:pPr>
            <a:r>
              <a:rPr lang="en-CA" dirty="0">
                <a:solidFill>
                  <a:srgbClr val="FF0000"/>
                </a:solidFill>
                <a:latin typeface="+mj-lt"/>
                <a:cs typeface="Arial" charset="0"/>
              </a:rPr>
              <a:t>Gather info:</a:t>
            </a:r>
          </a:p>
        </p:txBody>
      </p:sp>
      <p:sp>
        <p:nvSpPr>
          <p:cNvPr id="6" name="TextBox 5">
            <a:extLst>
              <a:ext uri="{FF2B5EF4-FFF2-40B4-BE49-F238E27FC236}">
                <a16:creationId xmlns:a16="http://schemas.microsoft.com/office/drawing/2014/main" id="{51E79C20-5F65-4D34-8950-E640476F2B3B}"/>
              </a:ext>
            </a:extLst>
          </p:cNvPr>
          <p:cNvSpPr txBox="1"/>
          <p:nvPr/>
        </p:nvSpPr>
        <p:spPr>
          <a:xfrm>
            <a:off x="2144986" y="3915991"/>
            <a:ext cx="927100" cy="369887"/>
          </a:xfrm>
          <a:prstGeom prst="rect">
            <a:avLst/>
          </a:prstGeom>
          <a:noFill/>
        </p:spPr>
        <p:txBody>
          <a:bodyPr>
            <a:spAutoFit/>
          </a:bodyPr>
          <a:lstStyle/>
          <a:p>
            <a:pPr eaLnBrk="1" hangingPunct="1">
              <a:defRPr/>
            </a:pPr>
            <a:r>
              <a:rPr lang="en-CA" dirty="0">
                <a:solidFill>
                  <a:srgbClr val="FF0000"/>
                </a:solidFill>
                <a:latin typeface="+mj-lt"/>
                <a:cs typeface="Arial" charset="0"/>
              </a:rPr>
              <a:t>n=900</a:t>
            </a:r>
          </a:p>
        </p:txBody>
      </p:sp>
      <p:graphicFrame>
        <p:nvGraphicFramePr>
          <p:cNvPr id="3" name="Object 2">
            <a:extLst>
              <a:ext uri="{FF2B5EF4-FFF2-40B4-BE49-F238E27FC236}">
                <a16:creationId xmlns:a16="http://schemas.microsoft.com/office/drawing/2014/main" id="{8FCCFA4D-FAFC-4A68-8720-B254890D46A6}"/>
              </a:ext>
            </a:extLst>
          </p:cNvPr>
          <p:cNvGraphicFramePr>
            <a:graphicFrameLocks noChangeAspect="1"/>
          </p:cNvGraphicFramePr>
          <p:nvPr>
            <p:extLst>
              <p:ext uri="{D42A27DB-BD31-4B8C-83A1-F6EECF244321}">
                <p14:modId xmlns:p14="http://schemas.microsoft.com/office/powerpoint/2010/main" val="2088961510"/>
              </p:ext>
            </p:extLst>
          </p:nvPr>
        </p:nvGraphicFramePr>
        <p:xfrm>
          <a:off x="2183086" y="4285878"/>
          <a:ext cx="927100" cy="411163"/>
        </p:xfrm>
        <a:graphic>
          <a:graphicData uri="http://schemas.openxmlformats.org/presentationml/2006/ole">
            <mc:AlternateContent xmlns:mc="http://schemas.openxmlformats.org/markup-compatibility/2006">
              <mc:Choice xmlns:v="urn:schemas-microsoft-com:vml" Requires="v">
                <p:oleObj name="Equation" r:id="rId5" imgW="571252" imgH="253890" progId="Equation.DSMT4">
                  <p:embed/>
                </p:oleObj>
              </mc:Choice>
              <mc:Fallback>
                <p:oleObj name="Equation" r:id="rId5" imgW="571252" imgH="253890" progId="Equation.DSMT4">
                  <p:embed/>
                  <p:pic>
                    <p:nvPicPr>
                      <p:cNvPr id="3" name="Object 2">
                        <a:extLst>
                          <a:ext uri="{FF2B5EF4-FFF2-40B4-BE49-F238E27FC236}">
                            <a16:creationId xmlns:a16="http://schemas.microsoft.com/office/drawing/2014/main" id="{8FCCFA4D-FAFC-4A68-8720-B254890D46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086" y="4285878"/>
                        <a:ext cx="9271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BCBFE61A-ED85-4710-9E10-994A2CC14B28}"/>
              </a:ext>
            </a:extLst>
          </p:cNvPr>
          <p:cNvGraphicFramePr>
            <a:graphicFrameLocks noChangeAspect="1"/>
          </p:cNvGraphicFramePr>
          <p:nvPr>
            <p:extLst>
              <p:ext uri="{D42A27DB-BD31-4B8C-83A1-F6EECF244321}">
                <p14:modId xmlns:p14="http://schemas.microsoft.com/office/powerpoint/2010/main" val="1541176422"/>
              </p:ext>
            </p:extLst>
          </p:nvPr>
        </p:nvGraphicFramePr>
        <p:xfrm>
          <a:off x="4727848" y="2780928"/>
          <a:ext cx="1970088" cy="873125"/>
        </p:xfrm>
        <a:graphic>
          <a:graphicData uri="http://schemas.openxmlformats.org/presentationml/2006/ole">
            <mc:AlternateContent xmlns:mc="http://schemas.openxmlformats.org/markup-compatibility/2006">
              <mc:Choice xmlns:v="urn:schemas-microsoft-com:vml" Requires="v">
                <p:oleObj name="Equation" r:id="rId7" imgW="1002865" imgH="444307" progId="Equation.DSMT4">
                  <p:embed/>
                </p:oleObj>
              </mc:Choice>
              <mc:Fallback>
                <p:oleObj name="Equation" r:id="rId7" imgW="1002865" imgH="444307" progId="Equation.DSMT4">
                  <p:embed/>
                  <p:pic>
                    <p:nvPicPr>
                      <p:cNvPr id="9" name="Object 8">
                        <a:extLst>
                          <a:ext uri="{FF2B5EF4-FFF2-40B4-BE49-F238E27FC236}">
                            <a16:creationId xmlns:a16="http://schemas.microsoft.com/office/drawing/2014/main" id="{BCBFE61A-ED85-4710-9E10-994A2CC14B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848" y="2780928"/>
                        <a:ext cx="197008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6F823F68-1899-4318-941C-B3ED0FB7693B}"/>
              </a:ext>
            </a:extLst>
          </p:cNvPr>
          <p:cNvSpPr txBox="1"/>
          <p:nvPr/>
        </p:nvSpPr>
        <p:spPr>
          <a:xfrm>
            <a:off x="4799286" y="2137990"/>
            <a:ext cx="2305050" cy="646112"/>
          </a:xfrm>
          <a:prstGeom prst="rect">
            <a:avLst/>
          </a:prstGeom>
          <a:noFill/>
        </p:spPr>
        <p:txBody>
          <a:bodyPr>
            <a:spAutoFit/>
          </a:bodyPr>
          <a:lstStyle/>
          <a:p>
            <a:pPr eaLnBrk="1" hangingPunct="1">
              <a:defRPr/>
            </a:pPr>
            <a:r>
              <a:rPr lang="en-CA" dirty="0">
                <a:solidFill>
                  <a:srgbClr val="FF0000"/>
                </a:solidFill>
                <a:latin typeface="+mj-lt"/>
                <a:cs typeface="Arial" charset="0"/>
              </a:rPr>
              <a:t>Margin of Error is less than 2.7%</a:t>
            </a:r>
          </a:p>
        </p:txBody>
      </p:sp>
      <p:graphicFrame>
        <p:nvGraphicFramePr>
          <p:cNvPr id="11" name="Object 10">
            <a:extLst>
              <a:ext uri="{FF2B5EF4-FFF2-40B4-BE49-F238E27FC236}">
                <a16:creationId xmlns:a16="http://schemas.microsoft.com/office/drawing/2014/main" id="{FB5D262A-F702-4433-8FBE-14C768EB5491}"/>
              </a:ext>
            </a:extLst>
          </p:cNvPr>
          <p:cNvGraphicFramePr>
            <a:graphicFrameLocks noChangeAspect="1"/>
          </p:cNvGraphicFramePr>
          <p:nvPr>
            <p:extLst>
              <p:ext uri="{D42A27DB-BD31-4B8C-83A1-F6EECF244321}">
                <p14:modId xmlns:p14="http://schemas.microsoft.com/office/powerpoint/2010/main" val="3886721747"/>
              </p:ext>
            </p:extLst>
          </p:nvPr>
        </p:nvGraphicFramePr>
        <p:xfrm>
          <a:off x="2237061" y="4730378"/>
          <a:ext cx="906462" cy="328613"/>
        </p:xfrm>
        <a:graphic>
          <a:graphicData uri="http://schemas.openxmlformats.org/presentationml/2006/ole">
            <mc:AlternateContent xmlns:mc="http://schemas.openxmlformats.org/markup-compatibility/2006">
              <mc:Choice xmlns:v="urn:schemas-microsoft-com:vml" Requires="v">
                <p:oleObj name="Equation" r:id="rId9" imgW="558558" imgH="203112" progId="Equation.DSMT4">
                  <p:embed/>
                </p:oleObj>
              </mc:Choice>
              <mc:Fallback>
                <p:oleObj name="Equation" r:id="rId9" imgW="558558" imgH="203112" progId="Equation.DSMT4">
                  <p:embed/>
                  <p:pic>
                    <p:nvPicPr>
                      <p:cNvPr id="11" name="Object 10">
                        <a:extLst>
                          <a:ext uri="{FF2B5EF4-FFF2-40B4-BE49-F238E27FC236}">
                            <a16:creationId xmlns:a16="http://schemas.microsoft.com/office/drawing/2014/main" id="{FB5D262A-F702-4433-8FBE-14C768EB54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7061" y="4730378"/>
                        <a:ext cx="90646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7AD8DF84-D332-4166-BAD4-241FDEF33883}"/>
              </a:ext>
            </a:extLst>
          </p:cNvPr>
          <p:cNvGraphicFramePr>
            <a:graphicFrameLocks noChangeAspect="1"/>
          </p:cNvGraphicFramePr>
          <p:nvPr>
            <p:extLst>
              <p:ext uri="{D42A27DB-BD31-4B8C-83A1-F6EECF244321}">
                <p14:modId xmlns:p14="http://schemas.microsoft.com/office/powerpoint/2010/main" val="1702387408"/>
              </p:ext>
            </p:extLst>
          </p:nvPr>
        </p:nvGraphicFramePr>
        <p:xfrm>
          <a:off x="3791224" y="3649291"/>
          <a:ext cx="2843213" cy="922337"/>
        </p:xfrm>
        <a:graphic>
          <a:graphicData uri="http://schemas.openxmlformats.org/presentationml/2006/ole">
            <mc:AlternateContent xmlns:mc="http://schemas.openxmlformats.org/markup-compatibility/2006">
              <mc:Choice xmlns:v="urn:schemas-microsoft-com:vml" Requires="v">
                <p:oleObj name="Equation" r:id="rId11" imgW="1447800" imgH="469900" progId="Equation.DSMT4">
                  <p:embed/>
                </p:oleObj>
              </mc:Choice>
              <mc:Fallback>
                <p:oleObj name="Equation" r:id="rId11" imgW="1447800" imgH="469900" progId="Equation.DSMT4">
                  <p:embed/>
                  <p:pic>
                    <p:nvPicPr>
                      <p:cNvPr id="12" name="Object 11">
                        <a:extLst>
                          <a:ext uri="{FF2B5EF4-FFF2-40B4-BE49-F238E27FC236}">
                            <a16:creationId xmlns:a16="http://schemas.microsoft.com/office/drawing/2014/main" id="{7AD8DF84-D332-4166-BAD4-241FDEF338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1224" y="3649291"/>
                        <a:ext cx="28432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2C34E0D5-85D4-46D5-8514-DB7FB501907A}"/>
              </a:ext>
            </a:extLst>
          </p:cNvPr>
          <p:cNvGraphicFramePr>
            <a:graphicFrameLocks noChangeAspect="1"/>
          </p:cNvGraphicFramePr>
          <p:nvPr>
            <p:extLst>
              <p:ext uri="{D42A27DB-BD31-4B8C-83A1-F6EECF244321}">
                <p14:modId xmlns:p14="http://schemas.microsoft.com/office/powerpoint/2010/main" val="3974264384"/>
              </p:ext>
            </p:extLst>
          </p:nvPr>
        </p:nvGraphicFramePr>
        <p:xfrm>
          <a:off x="3354662" y="4512891"/>
          <a:ext cx="3317875" cy="498475"/>
        </p:xfrm>
        <a:graphic>
          <a:graphicData uri="http://schemas.openxmlformats.org/presentationml/2006/ole">
            <mc:AlternateContent xmlns:mc="http://schemas.openxmlformats.org/markup-compatibility/2006">
              <mc:Choice xmlns:v="urn:schemas-microsoft-com:vml" Requires="v">
                <p:oleObj name="Equation" r:id="rId13" imgW="1688367" imgH="253890" progId="Equation.DSMT4">
                  <p:embed/>
                </p:oleObj>
              </mc:Choice>
              <mc:Fallback>
                <p:oleObj name="Equation" r:id="rId13" imgW="1688367" imgH="253890" progId="Equation.DSMT4">
                  <p:embed/>
                  <p:pic>
                    <p:nvPicPr>
                      <p:cNvPr id="13" name="Object 12">
                        <a:extLst>
                          <a:ext uri="{FF2B5EF4-FFF2-40B4-BE49-F238E27FC236}">
                            <a16:creationId xmlns:a16="http://schemas.microsoft.com/office/drawing/2014/main" id="{2C34E0D5-85D4-46D5-8514-DB7FB50190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4662" y="4512891"/>
                        <a:ext cx="33178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a:extLst>
              <a:ext uri="{FF2B5EF4-FFF2-40B4-BE49-F238E27FC236}">
                <a16:creationId xmlns:a16="http://schemas.microsoft.com/office/drawing/2014/main" id="{A84387C8-6FF8-4555-A085-557EF6C383B3}"/>
              </a:ext>
            </a:extLst>
          </p:cNvPr>
          <p:cNvGraphicFramePr>
            <a:graphicFrameLocks noChangeAspect="1"/>
          </p:cNvGraphicFramePr>
          <p:nvPr>
            <p:extLst>
              <p:ext uri="{D42A27DB-BD31-4B8C-83A1-F6EECF244321}">
                <p14:modId xmlns:p14="http://schemas.microsoft.com/office/powerpoint/2010/main" val="4228475221"/>
              </p:ext>
            </p:extLst>
          </p:nvPr>
        </p:nvGraphicFramePr>
        <p:xfrm>
          <a:off x="4413524" y="5022477"/>
          <a:ext cx="2670175" cy="871538"/>
        </p:xfrm>
        <a:graphic>
          <a:graphicData uri="http://schemas.openxmlformats.org/presentationml/2006/ole">
            <mc:AlternateContent xmlns:mc="http://schemas.openxmlformats.org/markup-compatibility/2006">
              <mc:Choice xmlns:v="urn:schemas-microsoft-com:vml" Requires="v">
                <p:oleObj name="Equation" r:id="rId15" imgW="1358310" imgH="444307" progId="Equation.DSMT4">
                  <p:embed/>
                </p:oleObj>
              </mc:Choice>
              <mc:Fallback>
                <p:oleObj name="Equation" r:id="rId15" imgW="1358310" imgH="444307" progId="Equation.DSMT4">
                  <p:embed/>
                  <p:pic>
                    <p:nvPicPr>
                      <p:cNvPr id="14" name="Object 13">
                        <a:extLst>
                          <a:ext uri="{FF2B5EF4-FFF2-40B4-BE49-F238E27FC236}">
                            <a16:creationId xmlns:a16="http://schemas.microsoft.com/office/drawing/2014/main" id="{A84387C8-6FF8-4555-A085-557EF6C383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524" y="5022477"/>
                        <a:ext cx="267017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ABAD31CF-DDCF-4094-99F6-8DC89CA351FE}"/>
              </a:ext>
            </a:extLst>
          </p:cNvPr>
          <p:cNvGraphicFramePr>
            <a:graphicFrameLocks noChangeAspect="1"/>
          </p:cNvGraphicFramePr>
          <p:nvPr>
            <p:extLst>
              <p:ext uri="{D42A27DB-BD31-4B8C-83A1-F6EECF244321}">
                <p14:modId xmlns:p14="http://schemas.microsoft.com/office/powerpoint/2010/main" val="2609730123"/>
              </p:ext>
            </p:extLst>
          </p:nvPr>
        </p:nvGraphicFramePr>
        <p:xfrm>
          <a:off x="4381774" y="5992440"/>
          <a:ext cx="1471613" cy="398462"/>
        </p:xfrm>
        <a:graphic>
          <a:graphicData uri="http://schemas.openxmlformats.org/presentationml/2006/ole">
            <mc:AlternateContent xmlns:mc="http://schemas.openxmlformats.org/markup-compatibility/2006">
              <mc:Choice xmlns:v="urn:schemas-microsoft-com:vml" Requires="v">
                <p:oleObj name="Equation" r:id="rId17" imgW="748975" imgH="203112" progId="Equation.DSMT4">
                  <p:embed/>
                </p:oleObj>
              </mc:Choice>
              <mc:Fallback>
                <p:oleObj name="Equation" r:id="rId17" imgW="748975" imgH="203112" progId="Equation.DSMT4">
                  <p:embed/>
                  <p:pic>
                    <p:nvPicPr>
                      <p:cNvPr id="15" name="Object 14">
                        <a:extLst>
                          <a:ext uri="{FF2B5EF4-FFF2-40B4-BE49-F238E27FC236}">
                            <a16:creationId xmlns:a16="http://schemas.microsoft.com/office/drawing/2014/main" id="{ABAD31CF-DDCF-4094-99F6-8DC89CA351F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1774" y="5992440"/>
                        <a:ext cx="14716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511A712C-015B-477D-9304-47537531B18B}"/>
              </a:ext>
            </a:extLst>
          </p:cNvPr>
          <p:cNvSpPr txBox="1"/>
          <p:nvPr/>
        </p:nvSpPr>
        <p:spPr>
          <a:xfrm>
            <a:off x="7809186" y="2082428"/>
            <a:ext cx="2303462" cy="646113"/>
          </a:xfrm>
          <a:prstGeom prst="rect">
            <a:avLst/>
          </a:prstGeom>
          <a:noFill/>
        </p:spPr>
        <p:txBody>
          <a:bodyPr>
            <a:spAutoFit/>
          </a:bodyPr>
          <a:lstStyle/>
          <a:p>
            <a:pPr eaLnBrk="1" hangingPunct="1">
              <a:defRPr/>
            </a:pPr>
            <a:r>
              <a:rPr lang="en-CA" dirty="0">
                <a:solidFill>
                  <a:srgbClr val="FF0000"/>
                </a:solidFill>
                <a:latin typeface="+mj-lt"/>
                <a:cs typeface="Arial" charset="0"/>
              </a:rPr>
              <a:t>Use this z-score to find the tail area</a:t>
            </a:r>
          </a:p>
        </p:txBody>
      </p:sp>
      <p:graphicFrame>
        <p:nvGraphicFramePr>
          <p:cNvPr id="17" name="Object 16">
            <a:extLst>
              <a:ext uri="{FF2B5EF4-FFF2-40B4-BE49-F238E27FC236}">
                <a16:creationId xmlns:a16="http://schemas.microsoft.com/office/drawing/2014/main" id="{6F508D94-D8B8-44D8-B629-7F6B60CEAC66}"/>
              </a:ext>
            </a:extLst>
          </p:cNvPr>
          <p:cNvGraphicFramePr>
            <a:graphicFrameLocks noChangeAspect="1"/>
          </p:cNvGraphicFramePr>
          <p:nvPr>
            <p:extLst>
              <p:ext uri="{D42A27DB-BD31-4B8C-83A1-F6EECF244321}">
                <p14:modId xmlns:p14="http://schemas.microsoft.com/office/powerpoint/2010/main" val="2355694448"/>
              </p:ext>
            </p:extLst>
          </p:nvPr>
        </p:nvGraphicFramePr>
        <p:xfrm>
          <a:off x="7391674" y="2712666"/>
          <a:ext cx="2873375" cy="746125"/>
        </p:xfrm>
        <a:graphic>
          <a:graphicData uri="http://schemas.openxmlformats.org/presentationml/2006/ole">
            <mc:AlternateContent xmlns:mc="http://schemas.openxmlformats.org/markup-compatibility/2006">
              <mc:Choice xmlns:v="urn:schemas-microsoft-com:vml" Requires="v">
                <p:oleObj name="Equation" r:id="rId19" imgW="1955800" imgH="508000" progId="Equation.DSMT4">
                  <p:embed/>
                </p:oleObj>
              </mc:Choice>
              <mc:Fallback>
                <p:oleObj name="Equation" r:id="rId19" imgW="1955800" imgH="508000" progId="Equation.DSMT4">
                  <p:embed/>
                  <p:pic>
                    <p:nvPicPr>
                      <p:cNvPr id="17" name="Object 16">
                        <a:extLst>
                          <a:ext uri="{FF2B5EF4-FFF2-40B4-BE49-F238E27FC236}">
                            <a16:creationId xmlns:a16="http://schemas.microsoft.com/office/drawing/2014/main" id="{6F508D94-D8B8-44D8-B629-7F6B60CEAC6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91674" y="2712666"/>
                        <a:ext cx="2873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6B4199E9-8144-45C8-B678-7FD047F0E649}"/>
              </a:ext>
            </a:extLst>
          </p:cNvPr>
          <p:cNvGraphicFramePr>
            <a:graphicFrameLocks noChangeAspect="1"/>
          </p:cNvGraphicFramePr>
          <p:nvPr>
            <p:extLst>
              <p:ext uri="{D42A27DB-BD31-4B8C-83A1-F6EECF244321}">
                <p14:modId xmlns:p14="http://schemas.microsoft.com/office/powerpoint/2010/main" val="4212713603"/>
              </p:ext>
            </p:extLst>
          </p:nvPr>
        </p:nvGraphicFramePr>
        <p:xfrm>
          <a:off x="7391674" y="3504827"/>
          <a:ext cx="969963" cy="260350"/>
        </p:xfrm>
        <a:graphic>
          <a:graphicData uri="http://schemas.openxmlformats.org/presentationml/2006/ole">
            <mc:AlternateContent xmlns:mc="http://schemas.openxmlformats.org/markup-compatibility/2006">
              <mc:Choice xmlns:v="urn:schemas-microsoft-com:vml" Requires="v">
                <p:oleObj name="Equation" r:id="rId21" imgW="660113" imgH="177723" progId="Equation.DSMT4">
                  <p:embed/>
                </p:oleObj>
              </mc:Choice>
              <mc:Fallback>
                <p:oleObj name="Equation" r:id="rId21" imgW="660113" imgH="177723" progId="Equation.DSMT4">
                  <p:embed/>
                  <p:pic>
                    <p:nvPicPr>
                      <p:cNvPr id="18" name="Object 17">
                        <a:extLst>
                          <a:ext uri="{FF2B5EF4-FFF2-40B4-BE49-F238E27FC236}">
                            <a16:creationId xmlns:a16="http://schemas.microsoft.com/office/drawing/2014/main" id="{6B4199E9-8144-45C8-B678-7FD047F0E64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91674" y="3504827"/>
                        <a:ext cx="9699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980B6AAF-9572-475A-821D-761398AFC5DE}"/>
              </a:ext>
            </a:extLst>
          </p:cNvPr>
          <p:cNvSpPr txBox="1"/>
          <p:nvPr/>
        </p:nvSpPr>
        <p:spPr>
          <a:xfrm>
            <a:off x="7369448" y="3803278"/>
            <a:ext cx="3086100" cy="646113"/>
          </a:xfrm>
          <a:prstGeom prst="rect">
            <a:avLst/>
          </a:prstGeom>
          <a:noFill/>
        </p:spPr>
        <p:txBody>
          <a:bodyPr>
            <a:spAutoFit/>
          </a:bodyPr>
          <a:lstStyle/>
          <a:p>
            <a:pPr eaLnBrk="1" hangingPunct="1">
              <a:defRPr/>
            </a:pPr>
            <a:r>
              <a:rPr lang="en-CA" dirty="0">
                <a:solidFill>
                  <a:srgbClr val="FF0000"/>
                </a:solidFill>
                <a:latin typeface="+mj-lt"/>
                <a:cs typeface="Arial" charset="0"/>
              </a:rPr>
              <a:t>One tail is about 5%, so both tails is 10%</a:t>
            </a:r>
          </a:p>
        </p:txBody>
      </p:sp>
      <p:sp>
        <p:nvSpPr>
          <p:cNvPr id="20" name="TextBox 19">
            <a:extLst>
              <a:ext uri="{FF2B5EF4-FFF2-40B4-BE49-F238E27FC236}">
                <a16:creationId xmlns:a16="http://schemas.microsoft.com/office/drawing/2014/main" id="{A4A961DD-6923-44D4-BF95-4368F77C1EFE}"/>
              </a:ext>
            </a:extLst>
          </p:cNvPr>
          <p:cNvSpPr txBox="1"/>
          <p:nvPr/>
        </p:nvSpPr>
        <p:spPr>
          <a:xfrm>
            <a:off x="7317061" y="4528765"/>
            <a:ext cx="3086100" cy="646112"/>
          </a:xfrm>
          <a:prstGeom prst="rect">
            <a:avLst/>
          </a:prstGeom>
          <a:noFill/>
        </p:spPr>
        <p:txBody>
          <a:bodyPr>
            <a:spAutoFit/>
          </a:bodyPr>
          <a:lstStyle/>
          <a:p>
            <a:pPr eaLnBrk="1" hangingPunct="1">
              <a:defRPr/>
            </a:pPr>
            <a:r>
              <a:rPr lang="en-CA" dirty="0">
                <a:solidFill>
                  <a:srgbClr val="FF0000"/>
                </a:solidFill>
                <a:latin typeface="+mj-lt"/>
                <a:cs typeface="Arial" charset="0"/>
              </a:rPr>
              <a:t>Confidence interval is closest to B) 90%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6"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6E07A-2B93-45DB-BBEA-76CF55031921}"/>
              </a:ext>
            </a:extLst>
          </p:cNvPr>
          <p:cNvSpPr>
            <a:spLocks noGrp="1"/>
          </p:cNvSpPr>
          <p:nvPr>
            <p:ph idx="1"/>
          </p:nvPr>
        </p:nvSpPr>
        <p:spPr>
          <a:xfrm>
            <a:off x="407368" y="404664"/>
            <a:ext cx="10945215" cy="5400675"/>
          </a:xfrm>
        </p:spPr>
        <p:txBody>
          <a:bodyPr/>
          <a:lstStyle/>
          <a:p>
            <a:pPr marL="0" indent="0">
              <a:buNone/>
              <a:defRPr/>
            </a:pPr>
            <a:r>
              <a:rPr lang="en-CA" sz="2200" dirty="0"/>
              <a:t>The report of a sample survey of 1,014 adults says “With 90% confidence, between 37% and 44% of all Canadians are married”.  What does the phrase 90% confidence mean? </a:t>
            </a:r>
            <a:br>
              <a:rPr lang="en-CA" sz="2200" dirty="0"/>
            </a:br>
            <a:endParaRPr lang="en-CA" sz="2200" dirty="0"/>
          </a:p>
          <a:p>
            <a:pPr marL="385763" indent="-385763">
              <a:buFont typeface="Wingdings" panose="05000000000000000000" pitchFamily="2" charset="2"/>
              <a:buAutoNum type="alphaLcParenR"/>
              <a:defRPr/>
            </a:pPr>
            <a:r>
              <a:rPr lang="en-CA" sz="2200" dirty="0"/>
              <a:t>We can be 90% confident that the method used to get the interval always gives the right answer</a:t>
            </a:r>
            <a:br>
              <a:rPr lang="en-CA" sz="2200" dirty="0"/>
            </a:br>
            <a:endParaRPr lang="en-CA" sz="2200" dirty="0"/>
          </a:p>
          <a:p>
            <a:pPr marL="385763" indent="-385763">
              <a:buFont typeface="Wingdings" panose="05000000000000000000" pitchFamily="2" charset="2"/>
              <a:buAutoNum type="alphaLcParenR"/>
              <a:defRPr/>
            </a:pPr>
            <a:r>
              <a:rPr lang="en-CA" sz="2200" dirty="0"/>
              <a:t>37% to 44% of all Canadians will spend 90% of their lives married</a:t>
            </a:r>
          </a:p>
          <a:p>
            <a:pPr marL="385763" indent="-385763">
              <a:buFont typeface="Wingdings" panose="05000000000000000000" pitchFamily="2" charset="2"/>
              <a:buAutoNum type="alphaLcParenR"/>
              <a:defRPr/>
            </a:pPr>
            <a:r>
              <a:rPr lang="en-CA" sz="2200" dirty="0"/>
              <a:t>There is a 90% chance that the percent of people who are married is between 37% and 44%</a:t>
            </a:r>
            <a:br>
              <a:rPr lang="en-CA" sz="2200" dirty="0"/>
            </a:br>
            <a:endParaRPr lang="en-CA" sz="2200" dirty="0"/>
          </a:p>
          <a:p>
            <a:pPr marL="385763" indent="-385763">
              <a:buFont typeface="Wingdings" panose="05000000000000000000" pitchFamily="2" charset="2"/>
              <a:buAutoNum type="alphaLcParenR"/>
              <a:defRPr/>
            </a:pPr>
            <a:r>
              <a:rPr lang="en-CA" sz="2200" dirty="0"/>
              <a:t>The method used to get the interval from 37% to 44%, when used over and over, produces intervals which include the true population percentage about 90% of the time</a:t>
            </a:r>
            <a:br>
              <a:rPr lang="en-CA" sz="2200" dirty="0"/>
            </a:br>
            <a:endParaRPr lang="en-CA" sz="2200" dirty="0"/>
          </a:p>
          <a:p>
            <a:pPr marL="385763" indent="-385763">
              <a:buFont typeface="Wingdings" panose="05000000000000000000" pitchFamily="2" charset="2"/>
              <a:buAutoNum type="alphaLcParenR"/>
              <a:defRPr/>
            </a:pPr>
            <a:r>
              <a:rPr lang="en-CA" sz="2200" dirty="0"/>
              <a:t>95% of all Canadians will be married between 37% and 44% of the time</a:t>
            </a:r>
          </a:p>
        </p:txBody>
      </p:sp>
      <p:sp>
        <p:nvSpPr>
          <p:cNvPr id="5" name="TextBox 4">
            <a:extLst>
              <a:ext uri="{FF2B5EF4-FFF2-40B4-BE49-F238E27FC236}">
                <a16:creationId xmlns:a16="http://schemas.microsoft.com/office/drawing/2014/main" id="{5B8952DD-72D2-48F0-958D-A6DBDC0AE130}"/>
              </a:ext>
            </a:extLst>
          </p:cNvPr>
          <p:cNvSpPr txBox="1"/>
          <p:nvPr/>
        </p:nvSpPr>
        <p:spPr>
          <a:xfrm>
            <a:off x="695400" y="6381328"/>
            <a:ext cx="2497137" cy="347662"/>
          </a:xfrm>
          <a:prstGeom prst="rect">
            <a:avLst/>
          </a:prstGeom>
          <a:noFill/>
        </p:spPr>
        <p:txBody>
          <a:bodyPr>
            <a:spAutoFit/>
          </a:bodyPr>
          <a:lstStyle/>
          <a:p>
            <a:pPr>
              <a:defRPr/>
            </a:pPr>
            <a:r>
              <a:rPr lang="en-CA" sz="1650" dirty="0">
                <a:solidFill>
                  <a:srgbClr val="FF0000"/>
                </a:solidFill>
              </a:rPr>
              <a:t>Answer: 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CFF-9C0F-4145-9DEC-A694B7713318}"/>
              </a:ext>
            </a:extLst>
          </p:cNvPr>
          <p:cNvSpPr>
            <a:spLocks noGrp="1"/>
          </p:cNvSpPr>
          <p:nvPr>
            <p:ph type="title"/>
          </p:nvPr>
        </p:nvSpPr>
        <p:spPr/>
        <p:txBody>
          <a:bodyPr/>
          <a:lstStyle/>
          <a:p>
            <a:pPr>
              <a:defRPr/>
            </a:pPr>
            <a:endParaRPr lang="en-US"/>
          </a:p>
        </p:txBody>
      </p:sp>
      <p:pic>
        <p:nvPicPr>
          <p:cNvPr id="34819" name="Picture 3">
            <a:extLst>
              <a:ext uri="{FF2B5EF4-FFF2-40B4-BE49-F238E27FC236}">
                <a16:creationId xmlns:a16="http://schemas.microsoft.com/office/drawing/2014/main" id="{218A393E-B817-4B60-95C4-D0BF92802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4" y="116632"/>
            <a:ext cx="11377264" cy="44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CE5F0043-F879-46A3-8798-95D55829D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0" y="5085184"/>
            <a:ext cx="1112376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4AFC8-8969-4403-A66A-E651B0EC5C2B}"/>
              </a:ext>
            </a:extLst>
          </p:cNvPr>
          <p:cNvSpPr>
            <a:spLocks noGrp="1"/>
          </p:cNvSpPr>
          <p:nvPr>
            <p:ph sz="quarter" idx="1"/>
          </p:nvPr>
        </p:nvSpPr>
        <p:spPr>
          <a:xfrm>
            <a:off x="191344" y="116632"/>
            <a:ext cx="11593288" cy="1296144"/>
          </a:xfrm>
        </p:spPr>
        <p:txBody>
          <a:bodyPr/>
          <a:lstStyle/>
          <a:p>
            <a:pPr marL="0" indent="0">
              <a:buNone/>
            </a:pPr>
            <a:r>
              <a:rPr lang="en-US" dirty="0"/>
              <a:t>50 salesmen were enrolled in a marketing class to help improve their monthly sales.  The list provided shows their 5 month average before the class and their 5 month average after taking the class.  Sales are measure in $1,000.</a:t>
            </a:r>
          </a:p>
        </p:txBody>
      </p:sp>
      <p:pic>
        <p:nvPicPr>
          <p:cNvPr id="4" name="Picture 3">
            <a:extLst>
              <a:ext uri="{FF2B5EF4-FFF2-40B4-BE49-F238E27FC236}">
                <a16:creationId xmlns:a16="http://schemas.microsoft.com/office/drawing/2014/main" id="{93CF1994-7467-4FC7-8ED0-A8267372958A}"/>
              </a:ext>
            </a:extLst>
          </p:cNvPr>
          <p:cNvPicPr>
            <a:picLocks noChangeAspect="1"/>
          </p:cNvPicPr>
          <p:nvPr/>
        </p:nvPicPr>
        <p:blipFill>
          <a:blip r:embed="rId4"/>
          <a:stretch>
            <a:fillRect/>
          </a:stretch>
        </p:blipFill>
        <p:spPr>
          <a:xfrm>
            <a:off x="191344" y="1628800"/>
            <a:ext cx="5832648" cy="5097370"/>
          </a:xfrm>
          <a:prstGeom prst="rect">
            <a:avLst/>
          </a:prstGeom>
        </p:spPr>
      </p:pic>
      <p:sp>
        <p:nvSpPr>
          <p:cNvPr id="5" name="Content Placeholder 2">
            <a:extLst>
              <a:ext uri="{FF2B5EF4-FFF2-40B4-BE49-F238E27FC236}">
                <a16:creationId xmlns:a16="http://schemas.microsoft.com/office/drawing/2014/main" id="{A9239207-93D3-4EF9-BC30-F37ED5EA1EB5}"/>
              </a:ext>
            </a:extLst>
          </p:cNvPr>
          <p:cNvSpPr txBox="1">
            <a:spLocks/>
          </p:cNvSpPr>
          <p:nvPr/>
        </p:nvSpPr>
        <p:spPr bwMode="auto">
          <a:xfrm>
            <a:off x="6168008" y="1556792"/>
            <a:ext cx="602399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a) If we are inspecting on whether if sales increased, what type of interval should we look for?  Z-int? T-int?  Prop Int?  Explain</a:t>
            </a:r>
          </a:p>
          <a:p>
            <a:pPr marL="0" indent="0">
              <a:buFont typeface="Wingdings" panose="05000000000000000000" pitchFamily="2" charset="2"/>
              <a:buNone/>
            </a:pPr>
            <a:endParaRPr lang="en-US" dirty="0"/>
          </a:p>
        </p:txBody>
      </p:sp>
      <p:sp>
        <p:nvSpPr>
          <p:cNvPr id="6" name="Content Placeholder 2">
            <a:extLst>
              <a:ext uri="{FF2B5EF4-FFF2-40B4-BE49-F238E27FC236}">
                <a16:creationId xmlns:a16="http://schemas.microsoft.com/office/drawing/2014/main" id="{CD9969D9-7836-4435-9C3D-4761D1339EE9}"/>
              </a:ext>
            </a:extLst>
          </p:cNvPr>
          <p:cNvSpPr txBox="1">
            <a:spLocks/>
          </p:cNvSpPr>
          <p:nvPr/>
        </p:nvSpPr>
        <p:spPr bwMode="auto">
          <a:xfrm>
            <a:off x="6240016" y="3284984"/>
            <a:ext cx="547260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b) Find a 95% confidence interval for the improvement in sales after taking the course.   Make sure conditions are met</a:t>
            </a:r>
          </a:p>
          <a:p>
            <a:pPr marL="0" indent="0">
              <a:buFont typeface="Wingdings" panose="05000000000000000000" pitchFamily="2" charset="2"/>
              <a:buNone/>
            </a:pPr>
            <a:endParaRPr lang="en-US" dirty="0"/>
          </a:p>
        </p:txBody>
      </p:sp>
      <p:sp>
        <p:nvSpPr>
          <p:cNvPr id="7" name="Content Placeholder 2">
            <a:extLst>
              <a:ext uri="{FF2B5EF4-FFF2-40B4-BE49-F238E27FC236}">
                <a16:creationId xmlns:a16="http://schemas.microsoft.com/office/drawing/2014/main" id="{A2013BEF-310B-4C40-8746-50E04DC2B461}"/>
              </a:ext>
            </a:extLst>
          </p:cNvPr>
          <p:cNvSpPr txBox="1">
            <a:spLocks/>
          </p:cNvSpPr>
          <p:nvPr/>
        </p:nvSpPr>
        <p:spPr bwMode="auto">
          <a:xfrm>
            <a:off x="6168008" y="5157192"/>
            <a:ext cx="6023992" cy="108012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dirty="0"/>
              <a:t>c) Does the confidence interval suggest that there is an improvement in sales?  Explain: </a:t>
            </a:r>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3734613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292E-4C77-4135-9703-BB2292DE13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487AE-D415-456C-8042-BE4C5DCBDEDD}"/>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195979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686E-C99D-4C13-B2A0-8BEE01F0F334}"/>
              </a:ext>
            </a:extLst>
          </p:cNvPr>
          <p:cNvSpPr>
            <a:spLocks noGrp="1"/>
          </p:cNvSpPr>
          <p:nvPr>
            <p:ph type="title"/>
          </p:nvPr>
        </p:nvSpPr>
        <p:spPr>
          <a:xfrm>
            <a:off x="335360" y="188640"/>
            <a:ext cx="7467600" cy="561975"/>
          </a:xfrm>
        </p:spPr>
        <p:txBody>
          <a:bodyPr/>
          <a:lstStyle/>
          <a:p>
            <a:pPr eaLnBrk="1" fontAlgn="auto" hangingPunct="1">
              <a:spcAft>
                <a:spcPts val="0"/>
              </a:spcAft>
              <a:defRPr/>
            </a:pPr>
            <a:r>
              <a:rPr lang="en-CA" dirty="0"/>
              <a:t>Activity 10C: Capturing “P”</a:t>
            </a:r>
          </a:p>
        </p:txBody>
      </p:sp>
      <p:sp>
        <p:nvSpPr>
          <p:cNvPr id="12291" name="Content Placeholder 2">
            <a:extLst>
              <a:ext uri="{FF2B5EF4-FFF2-40B4-BE49-F238E27FC236}">
                <a16:creationId xmlns:a16="http://schemas.microsoft.com/office/drawing/2014/main" id="{B1E39A45-24B7-43FF-B8FD-F1E29AD5F111}"/>
              </a:ext>
            </a:extLst>
          </p:cNvPr>
          <p:cNvSpPr>
            <a:spLocks noGrp="1"/>
          </p:cNvSpPr>
          <p:nvPr>
            <p:ph sz="quarter" idx="1"/>
          </p:nvPr>
        </p:nvSpPr>
        <p:spPr>
          <a:xfrm>
            <a:off x="191344" y="959445"/>
            <a:ext cx="11161240" cy="5349875"/>
          </a:xfrm>
        </p:spPr>
        <p:txBody>
          <a:bodyPr/>
          <a:lstStyle/>
          <a:p>
            <a:pPr eaLnBrk="1" hangingPunct="1"/>
            <a:r>
              <a:rPr lang="en-CA" altLang="en-US" sz="2200" dirty="0"/>
              <a:t>This activity is to estimate the true population proportion “p”</a:t>
            </a:r>
            <a:br>
              <a:rPr lang="en-CA" altLang="en-US" sz="2200" dirty="0"/>
            </a:br>
            <a:endParaRPr lang="en-CA" altLang="en-US" sz="2200" dirty="0"/>
          </a:p>
          <a:p>
            <a:pPr eaLnBrk="1" hangingPunct="1"/>
            <a:r>
              <a:rPr lang="en-CA" altLang="en-US" sz="2200" dirty="0"/>
              <a:t>Suppose you have a 10 sided die and numbers 1,5,7 are considered as success.  The other numbers are considered as failures.  Now, suppose you didn’t know that the population proportion for success was 30%.</a:t>
            </a:r>
            <a:br>
              <a:rPr lang="en-CA" altLang="en-US" sz="2200" dirty="0"/>
            </a:br>
            <a:endParaRPr lang="en-CA" altLang="en-US" sz="2200" dirty="0"/>
          </a:p>
          <a:p>
            <a:pPr eaLnBrk="1" hangingPunct="1"/>
            <a:r>
              <a:rPr lang="en-CA" altLang="en-US" sz="2200" dirty="0"/>
              <a:t>Roll the dice 50 times and calculate the sample proportion of success.  </a:t>
            </a:r>
            <a:br>
              <a:rPr lang="en-CA" altLang="en-US" sz="2200" dirty="0"/>
            </a:br>
            <a:endParaRPr lang="en-CA" altLang="en-US" sz="2200" dirty="0"/>
          </a:p>
          <a:p>
            <a:pPr eaLnBrk="1" hangingPunct="1"/>
            <a:r>
              <a:rPr lang="en-CA" altLang="en-US" sz="2200" dirty="0"/>
              <a:t>Now using the sample proportion, create a 95% confidence interval for p.</a:t>
            </a:r>
            <a:br>
              <a:rPr lang="en-CA" altLang="en-US" sz="2200" dirty="0"/>
            </a:br>
            <a:endParaRPr lang="en-CA" altLang="en-US" sz="2200" dirty="0"/>
          </a:p>
          <a:p>
            <a:pPr eaLnBrk="1" hangingPunct="1"/>
            <a:r>
              <a:rPr lang="en-CA" altLang="en-US" sz="2200" dirty="0"/>
              <a:t>In your class, what percentage of the class had a confidence interval that captured the true population proportion p?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E3C8-2E2E-4CA5-9B3C-F7CB0C640F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7DA20C-D5C7-4A11-AF53-A56C4FE679C4}"/>
              </a:ext>
            </a:extLst>
          </p:cNvPr>
          <p:cNvSpPr>
            <a:spLocks noGrp="1"/>
          </p:cNvSpPr>
          <p:nvPr>
            <p:ph sz="quarter" idx="1"/>
          </p:nvPr>
        </p:nvSpPr>
        <p:spPr/>
        <p:txBody>
          <a:bodyPr/>
          <a:lstStyle/>
          <a:p>
            <a:endParaRPr lang="en-US"/>
          </a:p>
        </p:txBody>
      </p:sp>
      <p:pic>
        <p:nvPicPr>
          <p:cNvPr id="4" name="Picture 5">
            <a:extLst>
              <a:ext uri="{FF2B5EF4-FFF2-40B4-BE49-F238E27FC236}">
                <a16:creationId xmlns:a16="http://schemas.microsoft.com/office/drawing/2014/main" id="{9E324FE4-B869-4B4C-A12A-BAE9673AA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260648"/>
            <a:ext cx="1137237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59217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8460D8C-DEE7-E5A6-6980-37509E6DBC7A}"/>
                  </a:ext>
                </a:extLst>
              </p:cNvPr>
              <p:cNvSpPr>
                <a:spLocks noGrp="1"/>
              </p:cNvSpPr>
              <p:nvPr>
                <p:ph type="title"/>
              </p:nvPr>
            </p:nvSpPr>
            <p:spPr>
              <a:xfrm>
                <a:off x="335360" y="274638"/>
                <a:ext cx="11665296" cy="922114"/>
              </a:xfrm>
            </p:spPr>
            <p:txBody>
              <a:bodyPr>
                <a:normAutofit/>
              </a:bodyPr>
              <a:lstStyle/>
              <a:p>
                <a:pPr algn="ctr"/>
                <a:r>
                  <a:rPr lang="en-US" sz="2500" dirty="0"/>
                  <a:t>Deriving the Mean and Standard Error for the sampling </a:t>
                </a:r>
                <a:br>
                  <a:rPr lang="en-US" sz="2500" dirty="0"/>
                </a:br>
                <a:r>
                  <a:rPr lang="en-US" sz="2500" dirty="0"/>
                  <a:t>distribution of </a:t>
                </a:r>
                <a14:m>
                  <m:oMath xmlns:m="http://schemas.openxmlformats.org/officeDocument/2006/math">
                    <m:acc>
                      <m:accPr>
                        <m:chr m:val="̂"/>
                        <m:ctrlPr>
                          <a:rPr lang="en-US" sz="2500" i="1" smtClean="0">
                            <a:latin typeface="Cambria Math" panose="02040503050406030204" pitchFamily="18" charset="0"/>
                          </a:rPr>
                        </m:ctrlPr>
                      </m:accPr>
                      <m:e>
                        <m:r>
                          <a:rPr lang="en-US" sz="2500" b="0" i="1" smtClean="0">
                            <a:latin typeface="Cambria Math" panose="02040503050406030204" pitchFamily="18" charset="0"/>
                          </a:rPr>
                          <m:t>𝑝</m:t>
                        </m:r>
                      </m:e>
                    </m:acc>
                  </m:oMath>
                </a14:m>
                <a:endParaRPr lang="en-US" sz="2500" dirty="0"/>
              </a:p>
            </p:txBody>
          </p:sp>
        </mc:Choice>
        <mc:Fallback>
          <p:sp>
            <p:nvSpPr>
              <p:cNvPr id="2" name="Title 1">
                <a:extLst>
                  <a:ext uri="{FF2B5EF4-FFF2-40B4-BE49-F238E27FC236}">
                    <a16:creationId xmlns:a16="http://schemas.microsoft.com/office/drawing/2014/main" id="{68460D8C-DEE7-E5A6-6980-37509E6DBC7A}"/>
                  </a:ext>
                </a:extLst>
              </p:cNvPr>
              <p:cNvSpPr>
                <a:spLocks noGrp="1" noRot="1" noChangeAspect="1" noMove="1" noResize="1" noEditPoints="1" noAdjustHandles="1" noChangeArrowheads="1" noChangeShapeType="1" noTextEdit="1"/>
              </p:cNvSpPr>
              <p:nvPr>
                <p:ph type="title"/>
              </p:nvPr>
            </p:nvSpPr>
            <p:spPr>
              <a:xfrm>
                <a:off x="335360" y="274638"/>
                <a:ext cx="11665296" cy="922114"/>
              </a:xfrm>
              <a:blipFill>
                <a:blip r:embed="rId2"/>
                <a:stretch>
                  <a:fillRect b="-993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AC053CB0-1BF4-BA24-CFD5-CD7A43746BCD}"/>
              </a:ext>
            </a:extLst>
          </p:cNvPr>
          <p:cNvSpPr>
            <a:spLocks noGrp="1"/>
          </p:cNvSpPr>
          <p:nvPr>
            <p:ph sz="quarter" idx="1"/>
          </p:nvPr>
        </p:nvSpPr>
        <p:spPr>
          <a:xfrm>
            <a:off x="407368" y="1196752"/>
            <a:ext cx="10729192" cy="576064"/>
          </a:xfrm>
        </p:spPr>
        <p:txBody>
          <a:bodyPr/>
          <a:lstStyle/>
          <a:p>
            <a:r>
              <a:rPr lang="en-US" dirty="0"/>
              <a:t>Review: the mean and standard deviation of a binomial distribution is: </a:t>
            </a:r>
          </a:p>
        </p:txBody>
      </p:sp>
      <p:graphicFrame>
        <p:nvGraphicFramePr>
          <p:cNvPr id="4" name="Object 3">
            <a:extLst>
              <a:ext uri="{FF2B5EF4-FFF2-40B4-BE49-F238E27FC236}">
                <a16:creationId xmlns:a16="http://schemas.microsoft.com/office/drawing/2014/main" id="{16648E30-A768-DB9C-B727-4F6593DE8309}"/>
              </a:ext>
            </a:extLst>
          </p:cNvPr>
          <p:cNvGraphicFramePr>
            <a:graphicFrameLocks noChangeAspect="1"/>
          </p:cNvGraphicFramePr>
          <p:nvPr>
            <p:extLst>
              <p:ext uri="{D42A27DB-BD31-4B8C-83A1-F6EECF244321}">
                <p14:modId xmlns:p14="http://schemas.microsoft.com/office/powerpoint/2010/main" val="2654127483"/>
              </p:ext>
            </p:extLst>
          </p:nvPr>
        </p:nvGraphicFramePr>
        <p:xfrm>
          <a:off x="1703512" y="2717075"/>
          <a:ext cx="2082689" cy="576063"/>
        </p:xfrm>
        <a:graphic>
          <a:graphicData uri="http://schemas.openxmlformats.org/presentationml/2006/ole">
            <mc:AlternateContent xmlns:mc="http://schemas.openxmlformats.org/markup-compatibility/2006">
              <mc:Choice xmlns:v="urn:schemas-microsoft-com:vml" Requires="v">
                <p:oleObj name="Equation" r:id="rId3" imgW="596880" imgH="164880" progId="Equation.DSMT4">
                  <p:embed/>
                </p:oleObj>
              </mc:Choice>
              <mc:Fallback>
                <p:oleObj name="Equation" r:id="rId3" imgW="596880" imgH="164880" progId="Equation.DSMT4">
                  <p:embed/>
                  <p:pic>
                    <p:nvPicPr>
                      <p:cNvPr id="4" name="Object 3">
                        <a:extLst>
                          <a:ext uri="{FF2B5EF4-FFF2-40B4-BE49-F238E27FC236}">
                            <a16:creationId xmlns:a16="http://schemas.microsoft.com/office/drawing/2014/main" id="{16648E30-A768-DB9C-B727-4F6593DE8309}"/>
                          </a:ext>
                        </a:extLst>
                      </p:cNvPr>
                      <p:cNvPicPr/>
                      <p:nvPr/>
                    </p:nvPicPr>
                    <p:blipFill>
                      <a:blip r:embed="rId4"/>
                      <a:stretch>
                        <a:fillRect/>
                      </a:stretch>
                    </p:blipFill>
                    <p:spPr>
                      <a:xfrm>
                        <a:off x="1703512" y="2717075"/>
                        <a:ext cx="2082689" cy="5760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5266035-091C-631B-FD52-27102A8EAFAA}"/>
              </a:ext>
            </a:extLst>
          </p:cNvPr>
          <p:cNvGraphicFramePr>
            <a:graphicFrameLocks noChangeAspect="1"/>
          </p:cNvGraphicFramePr>
          <p:nvPr>
            <p:extLst>
              <p:ext uri="{D42A27DB-BD31-4B8C-83A1-F6EECF244321}">
                <p14:modId xmlns:p14="http://schemas.microsoft.com/office/powerpoint/2010/main" val="3793253917"/>
              </p:ext>
            </p:extLst>
          </p:nvPr>
        </p:nvGraphicFramePr>
        <p:xfrm>
          <a:off x="5951984" y="2642924"/>
          <a:ext cx="2609266" cy="724363"/>
        </p:xfrm>
        <a:graphic>
          <a:graphicData uri="http://schemas.openxmlformats.org/presentationml/2006/ole">
            <mc:AlternateContent xmlns:mc="http://schemas.openxmlformats.org/markup-compatibility/2006">
              <mc:Choice xmlns:v="urn:schemas-microsoft-com:vml" Requires="v">
                <p:oleObj name="Equation" r:id="rId5" imgW="914400" imgH="253800" progId="Equation.DSMT4">
                  <p:embed/>
                </p:oleObj>
              </mc:Choice>
              <mc:Fallback>
                <p:oleObj name="Equation" r:id="rId5" imgW="914400" imgH="253800" progId="Equation.DSMT4">
                  <p:embed/>
                  <p:pic>
                    <p:nvPicPr>
                      <p:cNvPr id="5" name="Object 4">
                        <a:extLst>
                          <a:ext uri="{FF2B5EF4-FFF2-40B4-BE49-F238E27FC236}">
                            <a16:creationId xmlns:a16="http://schemas.microsoft.com/office/drawing/2014/main" id="{75266035-091C-631B-FD52-27102A8EAFAA}"/>
                          </a:ext>
                        </a:extLst>
                      </p:cNvPr>
                      <p:cNvPicPr/>
                      <p:nvPr/>
                    </p:nvPicPr>
                    <p:blipFill>
                      <a:blip r:embed="rId6"/>
                      <a:stretch>
                        <a:fillRect/>
                      </a:stretch>
                    </p:blipFill>
                    <p:spPr>
                      <a:xfrm>
                        <a:off x="5951984" y="2642924"/>
                        <a:ext cx="2609266" cy="724363"/>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4B03D199-1F27-512D-E91B-4344FED1A597}"/>
              </a:ext>
            </a:extLst>
          </p:cNvPr>
          <p:cNvSpPr txBox="1">
            <a:spLocks/>
          </p:cNvSpPr>
          <p:nvPr/>
        </p:nvSpPr>
        <p:spPr bwMode="auto">
          <a:xfrm>
            <a:off x="436400" y="1758826"/>
            <a:ext cx="1127622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We are starting with a binomial distribution b/c every data point is binary, has only two outcomes</a:t>
            </a:r>
          </a:p>
        </p:txBody>
      </p:sp>
      <p:sp>
        <p:nvSpPr>
          <p:cNvPr id="7" name="TextBox 6">
            <a:extLst>
              <a:ext uri="{FF2B5EF4-FFF2-40B4-BE49-F238E27FC236}">
                <a16:creationId xmlns:a16="http://schemas.microsoft.com/office/drawing/2014/main" id="{43753516-BD38-087F-9314-3024612A2228}"/>
              </a:ext>
            </a:extLst>
          </p:cNvPr>
          <p:cNvSpPr txBox="1"/>
          <p:nvPr/>
        </p:nvSpPr>
        <p:spPr>
          <a:xfrm>
            <a:off x="669945" y="3292256"/>
            <a:ext cx="4320480" cy="646331"/>
          </a:xfrm>
          <a:prstGeom prst="rect">
            <a:avLst/>
          </a:prstGeom>
          <a:noFill/>
        </p:spPr>
        <p:txBody>
          <a:bodyPr wrap="square" rtlCol="0">
            <a:spAutoFit/>
          </a:bodyPr>
          <a:lstStyle/>
          <a:p>
            <a:pPr algn="ctr"/>
            <a:r>
              <a:rPr lang="en-US" dirty="0">
                <a:solidFill>
                  <a:srgbClr val="FF0000"/>
                </a:solidFill>
              </a:rPr>
              <a:t>The mean is defined as the average number of success in “n” trials</a:t>
            </a:r>
          </a:p>
        </p:txBody>
      </p:sp>
      <p:sp>
        <p:nvSpPr>
          <p:cNvPr id="8" name="TextBox 7">
            <a:extLst>
              <a:ext uri="{FF2B5EF4-FFF2-40B4-BE49-F238E27FC236}">
                <a16:creationId xmlns:a16="http://schemas.microsoft.com/office/drawing/2014/main" id="{ADA23AF0-5B4B-E3CD-BE25-5B4209C95C22}"/>
              </a:ext>
            </a:extLst>
          </p:cNvPr>
          <p:cNvSpPr txBox="1"/>
          <p:nvPr/>
        </p:nvSpPr>
        <p:spPr>
          <a:xfrm>
            <a:off x="5591944" y="3360753"/>
            <a:ext cx="4320480" cy="646331"/>
          </a:xfrm>
          <a:prstGeom prst="rect">
            <a:avLst/>
          </a:prstGeom>
          <a:noFill/>
        </p:spPr>
        <p:txBody>
          <a:bodyPr wrap="square" rtlCol="0">
            <a:spAutoFit/>
          </a:bodyPr>
          <a:lstStyle/>
          <a:p>
            <a:pPr algn="ctr"/>
            <a:r>
              <a:rPr lang="en-US" dirty="0">
                <a:solidFill>
                  <a:srgbClr val="FF0000"/>
                </a:solidFill>
              </a:rPr>
              <a:t>If the distribution is normal, within 1 std dev is 68% of the data points</a:t>
            </a:r>
          </a:p>
        </p:txBody>
      </p:sp>
      <p:sp>
        <p:nvSpPr>
          <p:cNvPr id="9" name="Content Placeholder 2">
            <a:extLst>
              <a:ext uri="{FF2B5EF4-FFF2-40B4-BE49-F238E27FC236}">
                <a16:creationId xmlns:a16="http://schemas.microsoft.com/office/drawing/2014/main" id="{8507260C-B439-52B4-DA71-833CFD203ED0}"/>
              </a:ext>
            </a:extLst>
          </p:cNvPr>
          <p:cNvSpPr txBox="1">
            <a:spLocks/>
          </p:cNvSpPr>
          <p:nvPr/>
        </p:nvSpPr>
        <p:spPr bwMode="auto">
          <a:xfrm>
            <a:off x="407368" y="4005064"/>
            <a:ext cx="1127622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Moving on to proportions, a proportion is defined as the number of success divided by the number of trials</a:t>
            </a:r>
          </a:p>
        </p:txBody>
      </p:sp>
      <p:graphicFrame>
        <p:nvGraphicFramePr>
          <p:cNvPr id="10" name="Object 9">
            <a:extLst>
              <a:ext uri="{FF2B5EF4-FFF2-40B4-BE49-F238E27FC236}">
                <a16:creationId xmlns:a16="http://schemas.microsoft.com/office/drawing/2014/main" id="{A6676FBD-A5A1-03D4-46DB-481B01F62C95}"/>
              </a:ext>
            </a:extLst>
          </p:cNvPr>
          <p:cNvGraphicFramePr>
            <a:graphicFrameLocks noChangeAspect="1"/>
          </p:cNvGraphicFramePr>
          <p:nvPr>
            <p:extLst>
              <p:ext uri="{D42A27DB-BD31-4B8C-83A1-F6EECF244321}">
                <p14:modId xmlns:p14="http://schemas.microsoft.com/office/powerpoint/2010/main" val="2016422819"/>
              </p:ext>
            </p:extLst>
          </p:nvPr>
        </p:nvGraphicFramePr>
        <p:xfrm>
          <a:off x="3647728" y="4950478"/>
          <a:ext cx="1417637" cy="1373188"/>
        </p:xfrm>
        <a:graphic>
          <a:graphicData uri="http://schemas.openxmlformats.org/presentationml/2006/ole">
            <mc:AlternateContent xmlns:mc="http://schemas.openxmlformats.org/markup-compatibility/2006">
              <mc:Choice xmlns:v="urn:schemas-microsoft-com:vml" Requires="v">
                <p:oleObj name="Equation" r:id="rId7" imgW="406080" imgH="393480" progId="Equation.DSMT4">
                  <p:embed/>
                </p:oleObj>
              </mc:Choice>
              <mc:Fallback>
                <p:oleObj name="Equation" r:id="rId7" imgW="406080" imgH="393480" progId="Equation.DSMT4">
                  <p:embed/>
                  <p:pic>
                    <p:nvPicPr>
                      <p:cNvPr id="10" name="Object 9">
                        <a:extLst>
                          <a:ext uri="{FF2B5EF4-FFF2-40B4-BE49-F238E27FC236}">
                            <a16:creationId xmlns:a16="http://schemas.microsoft.com/office/drawing/2014/main" id="{A6676FBD-A5A1-03D4-46DB-481B01F62C95}"/>
                          </a:ext>
                        </a:extLst>
                      </p:cNvPr>
                      <p:cNvPicPr/>
                      <p:nvPr/>
                    </p:nvPicPr>
                    <p:blipFill>
                      <a:blip r:embed="rId8"/>
                      <a:stretch>
                        <a:fillRect/>
                      </a:stretch>
                    </p:blipFill>
                    <p:spPr>
                      <a:xfrm>
                        <a:off x="3647728" y="4950478"/>
                        <a:ext cx="1417637" cy="13731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D4884FB-FE42-F204-CEC0-1672EC3C27C2}"/>
              </a:ext>
            </a:extLst>
          </p:cNvPr>
          <p:cNvSpPr txBox="1"/>
          <p:nvPr/>
        </p:nvSpPr>
        <p:spPr>
          <a:xfrm>
            <a:off x="5447928" y="4869160"/>
            <a:ext cx="3481839" cy="646331"/>
          </a:xfrm>
          <a:prstGeom prst="rect">
            <a:avLst/>
          </a:prstGeom>
          <a:noFill/>
        </p:spPr>
        <p:txBody>
          <a:bodyPr wrap="square" rtlCol="0">
            <a:spAutoFit/>
          </a:bodyPr>
          <a:lstStyle/>
          <a:p>
            <a:pPr algn="ctr"/>
            <a:r>
              <a:rPr lang="en-US" dirty="0">
                <a:solidFill>
                  <a:srgbClr val="FF0000"/>
                </a:solidFill>
              </a:rPr>
              <a:t>The number of success in a binomial event</a:t>
            </a:r>
          </a:p>
        </p:txBody>
      </p:sp>
      <p:sp>
        <p:nvSpPr>
          <p:cNvPr id="12" name="TextBox 11">
            <a:extLst>
              <a:ext uri="{FF2B5EF4-FFF2-40B4-BE49-F238E27FC236}">
                <a16:creationId xmlns:a16="http://schemas.microsoft.com/office/drawing/2014/main" id="{4B0D97C6-7AD7-0EB7-F947-CB1FE70F01CA}"/>
              </a:ext>
            </a:extLst>
          </p:cNvPr>
          <p:cNvSpPr txBox="1"/>
          <p:nvPr/>
        </p:nvSpPr>
        <p:spPr>
          <a:xfrm>
            <a:off x="5674501" y="5452406"/>
            <a:ext cx="2952328" cy="369332"/>
          </a:xfrm>
          <a:prstGeom prst="rect">
            <a:avLst/>
          </a:prstGeom>
          <a:noFill/>
        </p:spPr>
        <p:txBody>
          <a:bodyPr wrap="square" rtlCol="0">
            <a:spAutoFit/>
          </a:bodyPr>
          <a:lstStyle/>
          <a:p>
            <a:pPr algn="ctr"/>
            <a:r>
              <a:rPr lang="en-US" dirty="0">
                <a:solidFill>
                  <a:srgbClr val="FF0000"/>
                </a:solidFill>
              </a:rPr>
              <a:t>Divided by</a:t>
            </a:r>
          </a:p>
        </p:txBody>
      </p:sp>
      <p:sp>
        <p:nvSpPr>
          <p:cNvPr id="13" name="TextBox 12">
            <a:extLst>
              <a:ext uri="{FF2B5EF4-FFF2-40B4-BE49-F238E27FC236}">
                <a16:creationId xmlns:a16="http://schemas.microsoft.com/office/drawing/2014/main" id="{3CB22368-C26D-0C10-959B-2D1E0A393E4A}"/>
              </a:ext>
            </a:extLst>
          </p:cNvPr>
          <p:cNvSpPr txBox="1"/>
          <p:nvPr/>
        </p:nvSpPr>
        <p:spPr>
          <a:xfrm>
            <a:off x="4931721" y="5864219"/>
            <a:ext cx="4320480" cy="369332"/>
          </a:xfrm>
          <a:prstGeom prst="rect">
            <a:avLst/>
          </a:prstGeom>
          <a:noFill/>
        </p:spPr>
        <p:txBody>
          <a:bodyPr wrap="square" rtlCol="0">
            <a:spAutoFit/>
          </a:bodyPr>
          <a:lstStyle/>
          <a:p>
            <a:pPr algn="ctr"/>
            <a:r>
              <a:rPr lang="en-US" dirty="0">
                <a:solidFill>
                  <a:srgbClr val="FF0000"/>
                </a:solidFill>
              </a:rPr>
              <a:t>The number of trials</a:t>
            </a:r>
          </a:p>
        </p:txBody>
      </p:sp>
      <p:sp>
        <p:nvSpPr>
          <p:cNvPr id="14" name="TextBox 13">
            <a:extLst>
              <a:ext uri="{FF2B5EF4-FFF2-40B4-BE49-F238E27FC236}">
                <a16:creationId xmlns:a16="http://schemas.microsoft.com/office/drawing/2014/main" id="{535CA50B-D7A5-5FDD-7134-C5CAA39CB635}"/>
              </a:ext>
            </a:extLst>
          </p:cNvPr>
          <p:cNvSpPr txBox="1"/>
          <p:nvPr/>
        </p:nvSpPr>
        <p:spPr>
          <a:xfrm>
            <a:off x="551384" y="5476582"/>
            <a:ext cx="3481839" cy="369332"/>
          </a:xfrm>
          <a:prstGeom prst="rect">
            <a:avLst/>
          </a:prstGeom>
          <a:noFill/>
        </p:spPr>
        <p:txBody>
          <a:bodyPr wrap="square" rtlCol="0">
            <a:spAutoFit/>
          </a:bodyPr>
          <a:lstStyle/>
          <a:p>
            <a:pPr algn="ctr"/>
            <a:r>
              <a:rPr lang="en-US" dirty="0">
                <a:solidFill>
                  <a:srgbClr val="FF0000"/>
                </a:solidFill>
              </a:rPr>
              <a:t>proportions</a:t>
            </a:r>
          </a:p>
        </p:txBody>
      </p:sp>
    </p:spTree>
    <p:extLst>
      <p:ext uri="{BB962C8B-B14F-4D97-AF65-F5344CB8AC3E}">
        <p14:creationId xmlns:p14="http://schemas.microsoft.com/office/powerpoint/2010/main" val="967919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45521B-69AC-74EB-8105-55441CB75746}"/>
                  </a:ext>
                </a:extLst>
              </p:cNvPr>
              <p:cNvSpPr>
                <a:spLocks noGrp="1"/>
              </p:cNvSpPr>
              <p:nvPr>
                <p:ph sz="quarter" idx="1"/>
              </p:nvPr>
            </p:nvSpPr>
            <p:spPr>
              <a:xfrm>
                <a:off x="335360" y="260648"/>
                <a:ext cx="11017224" cy="1512168"/>
              </a:xfrm>
            </p:spPr>
            <p:txBody>
              <a:bodyPr/>
              <a:lstStyle/>
              <a:p>
                <a:r>
                  <a:rPr lang="en-US" dirty="0"/>
                  <a:t>To find the mean and standard error of the sampling distribution for </a:t>
                </a: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𝑝</m:t>
                        </m:r>
                      </m:e>
                    </m:acc>
                  </m:oMath>
                </a14:m>
                <a:r>
                  <a:rPr lang="en-US" dirty="0"/>
                  <a:t>, convert it from the mean and std of a binomial distribution</a:t>
                </a:r>
              </a:p>
              <a:p>
                <a:r>
                  <a:rPr lang="en-US" dirty="0"/>
                  <a:t>To do this, divide both of them by ‘n’</a:t>
                </a:r>
              </a:p>
            </p:txBody>
          </p:sp>
        </mc:Choice>
        <mc:Fallback>
          <p:sp>
            <p:nvSpPr>
              <p:cNvPr id="3" name="Content Placeholder 2">
                <a:extLst>
                  <a:ext uri="{FF2B5EF4-FFF2-40B4-BE49-F238E27FC236}">
                    <a16:creationId xmlns:a16="http://schemas.microsoft.com/office/drawing/2014/main" id="{7345521B-69AC-74EB-8105-55441CB75746}"/>
                  </a:ext>
                </a:extLst>
              </p:cNvPr>
              <p:cNvSpPr>
                <a:spLocks noGrp="1" noRot="1" noChangeAspect="1" noMove="1" noResize="1" noEditPoints="1" noAdjustHandles="1" noChangeArrowheads="1" noChangeShapeType="1" noTextEdit="1"/>
              </p:cNvSpPr>
              <p:nvPr>
                <p:ph sz="quarter" idx="1"/>
              </p:nvPr>
            </p:nvSpPr>
            <p:spPr>
              <a:xfrm>
                <a:off x="335360" y="260648"/>
                <a:ext cx="11017224" cy="1512168"/>
              </a:xfrm>
              <a:blipFill>
                <a:blip r:embed="rId2"/>
                <a:stretch>
                  <a:fillRect l="-221" t="-322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734D5B0-0580-1CB9-B863-2226BBA8C327}"/>
              </a:ext>
            </a:extLst>
          </p:cNvPr>
          <p:cNvSpPr txBox="1"/>
          <p:nvPr/>
        </p:nvSpPr>
        <p:spPr>
          <a:xfrm>
            <a:off x="983432" y="1916832"/>
            <a:ext cx="3481839" cy="369332"/>
          </a:xfrm>
          <a:prstGeom prst="rect">
            <a:avLst/>
          </a:prstGeom>
          <a:noFill/>
        </p:spPr>
        <p:txBody>
          <a:bodyPr wrap="square" rtlCol="0">
            <a:spAutoFit/>
          </a:bodyPr>
          <a:lstStyle/>
          <a:p>
            <a:pPr algn="ctr"/>
            <a:r>
              <a:rPr lang="en-US" dirty="0">
                <a:solidFill>
                  <a:srgbClr val="FF0000"/>
                </a:solidFill>
              </a:rPr>
              <a:t>BINOMIAL DISTRIBUTION:</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66F0977-4501-8EB4-4DD2-3F822259B3B1}"/>
                  </a:ext>
                </a:extLst>
              </p:cNvPr>
              <p:cNvSpPr txBox="1"/>
              <p:nvPr/>
            </p:nvSpPr>
            <p:spPr>
              <a:xfrm>
                <a:off x="6744072" y="1916832"/>
                <a:ext cx="3481839" cy="369332"/>
              </a:xfrm>
              <a:prstGeom prst="rect">
                <a:avLst/>
              </a:prstGeom>
              <a:noFill/>
            </p:spPr>
            <p:txBody>
              <a:bodyPr wrap="square" rtlCol="0">
                <a:spAutoFit/>
              </a:bodyPr>
              <a:lstStyle/>
              <a:p>
                <a:pPr algn="ctr"/>
                <a:r>
                  <a:rPr lang="en-US" dirty="0">
                    <a:solidFill>
                      <a:srgbClr val="FF0000"/>
                    </a:solidFill>
                  </a:rPr>
                  <a:t>Sampling Distribution of </a:t>
                </a:r>
                <a14:m>
                  <m:oMath xmlns:m="http://schemas.openxmlformats.org/officeDocument/2006/math">
                    <m:acc>
                      <m:accPr>
                        <m:chr m:val="̂"/>
                        <m:ctrlPr>
                          <a:rPr lang="en-US" sz="1800" i="1" smtClean="0">
                            <a:solidFill>
                              <a:srgbClr val="FF0000"/>
                            </a:solidFill>
                            <a:latin typeface="Cambria Math" panose="02040503050406030204" pitchFamily="18" charset="0"/>
                          </a:rPr>
                        </m:ctrlPr>
                      </m:accPr>
                      <m:e>
                        <m:r>
                          <a:rPr lang="en-US" sz="1800" b="0" i="1" smtClean="0">
                            <a:solidFill>
                              <a:srgbClr val="FF0000"/>
                            </a:solidFill>
                            <a:latin typeface="Cambria Math" panose="02040503050406030204" pitchFamily="18" charset="0"/>
                          </a:rPr>
                          <m:t>𝑝</m:t>
                        </m:r>
                      </m:e>
                    </m:acc>
                  </m:oMath>
                </a14:m>
                <a:endParaRPr lang="en-US" dirty="0">
                  <a:solidFill>
                    <a:srgbClr val="FF0000"/>
                  </a:solidFill>
                </a:endParaRPr>
              </a:p>
            </p:txBody>
          </p:sp>
        </mc:Choice>
        <mc:Fallback>
          <p:sp>
            <p:nvSpPr>
              <p:cNvPr id="5" name="TextBox 4">
                <a:extLst>
                  <a:ext uri="{FF2B5EF4-FFF2-40B4-BE49-F238E27FC236}">
                    <a16:creationId xmlns:a16="http://schemas.microsoft.com/office/drawing/2014/main" id="{E66F0977-4501-8EB4-4DD2-3F822259B3B1}"/>
                  </a:ext>
                </a:extLst>
              </p:cNvPr>
              <p:cNvSpPr txBox="1">
                <a:spLocks noRot="1" noChangeAspect="1" noMove="1" noResize="1" noEditPoints="1" noAdjustHandles="1" noChangeArrowheads="1" noChangeShapeType="1" noTextEdit="1"/>
              </p:cNvSpPr>
              <p:nvPr/>
            </p:nvSpPr>
            <p:spPr>
              <a:xfrm>
                <a:off x="6744072" y="1916832"/>
                <a:ext cx="3481839" cy="369332"/>
              </a:xfrm>
              <a:prstGeom prst="rect">
                <a:avLst/>
              </a:prstGeom>
              <a:blipFill>
                <a:blip r:embed="rId3"/>
                <a:stretch>
                  <a:fillRect t="-8197" b="-24590"/>
                </a:stretch>
              </a:blipFill>
            </p:spPr>
            <p:txBody>
              <a:bodyPr/>
              <a:lstStyle/>
              <a:p>
                <a:r>
                  <a:rPr lang="en-US">
                    <a:noFill/>
                  </a:rPr>
                  <a:t> </a:t>
                </a:r>
              </a:p>
            </p:txBody>
          </p:sp>
        </mc:Fallback>
      </mc:AlternateContent>
      <p:graphicFrame>
        <p:nvGraphicFramePr>
          <p:cNvPr id="6" name="Object 5">
            <a:extLst>
              <a:ext uri="{FF2B5EF4-FFF2-40B4-BE49-F238E27FC236}">
                <a16:creationId xmlns:a16="http://schemas.microsoft.com/office/drawing/2014/main" id="{604D87E3-62D7-2C3F-43F6-67D6EE0BC377}"/>
              </a:ext>
            </a:extLst>
          </p:cNvPr>
          <p:cNvGraphicFramePr>
            <a:graphicFrameLocks noChangeAspect="1"/>
          </p:cNvGraphicFramePr>
          <p:nvPr>
            <p:extLst>
              <p:ext uri="{D42A27DB-BD31-4B8C-83A1-F6EECF244321}">
                <p14:modId xmlns:p14="http://schemas.microsoft.com/office/powerpoint/2010/main" val="3250723450"/>
              </p:ext>
            </p:extLst>
          </p:nvPr>
        </p:nvGraphicFramePr>
        <p:xfrm>
          <a:off x="1703512" y="2717075"/>
          <a:ext cx="2082689" cy="576063"/>
        </p:xfrm>
        <a:graphic>
          <a:graphicData uri="http://schemas.openxmlformats.org/presentationml/2006/ole">
            <mc:AlternateContent xmlns:mc="http://schemas.openxmlformats.org/markup-compatibility/2006">
              <mc:Choice xmlns:v="urn:schemas-microsoft-com:vml" Requires="v">
                <p:oleObj name="Equation" r:id="rId4" imgW="596880" imgH="164880" progId="Equation.DSMT4">
                  <p:embed/>
                </p:oleObj>
              </mc:Choice>
              <mc:Fallback>
                <p:oleObj name="Equation" r:id="rId4" imgW="596880" imgH="164880" progId="Equation.DSMT4">
                  <p:embed/>
                  <p:pic>
                    <p:nvPicPr>
                      <p:cNvPr id="6" name="Object 5">
                        <a:extLst>
                          <a:ext uri="{FF2B5EF4-FFF2-40B4-BE49-F238E27FC236}">
                            <a16:creationId xmlns:a16="http://schemas.microsoft.com/office/drawing/2014/main" id="{604D87E3-62D7-2C3F-43F6-67D6EE0BC377}"/>
                          </a:ext>
                        </a:extLst>
                      </p:cNvPr>
                      <p:cNvPicPr/>
                      <p:nvPr/>
                    </p:nvPicPr>
                    <p:blipFill>
                      <a:blip r:embed="rId5"/>
                      <a:stretch>
                        <a:fillRect/>
                      </a:stretch>
                    </p:blipFill>
                    <p:spPr>
                      <a:xfrm>
                        <a:off x="1703512" y="2717075"/>
                        <a:ext cx="2082689" cy="5760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123CE83-1BB2-AE73-5B2C-70D88ABEE4C7}"/>
              </a:ext>
            </a:extLst>
          </p:cNvPr>
          <p:cNvGraphicFramePr>
            <a:graphicFrameLocks noChangeAspect="1"/>
          </p:cNvGraphicFramePr>
          <p:nvPr>
            <p:extLst>
              <p:ext uri="{D42A27DB-BD31-4B8C-83A1-F6EECF244321}">
                <p14:modId xmlns:p14="http://schemas.microsoft.com/office/powerpoint/2010/main" val="638435075"/>
              </p:ext>
            </p:extLst>
          </p:nvPr>
        </p:nvGraphicFramePr>
        <p:xfrm>
          <a:off x="1856005" y="3798322"/>
          <a:ext cx="2609266" cy="724363"/>
        </p:xfrm>
        <a:graphic>
          <a:graphicData uri="http://schemas.openxmlformats.org/presentationml/2006/ole">
            <mc:AlternateContent xmlns:mc="http://schemas.openxmlformats.org/markup-compatibility/2006">
              <mc:Choice xmlns:v="urn:schemas-microsoft-com:vml" Requires="v">
                <p:oleObj name="Equation" r:id="rId6" imgW="914400" imgH="253800" progId="Equation.DSMT4">
                  <p:embed/>
                </p:oleObj>
              </mc:Choice>
              <mc:Fallback>
                <p:oleObj name="Equation" r:id="rId6" imgW="914400" imgH="253800" progId="Equation.DSMT4">
                  <p:embed/>
                  <p:pic>
                    <p:nvPicPr>
                      <p:cNvPr id="7" name="Object 6">
                        <a:extLst>
                          <a:ext uri="{FF2B5EF4-FFF2-40B4-BE49-F238E27FC236}">
                            <a16:creationId xmlns:a16="http://schemas.microsoft.com/office/drawing/2014/main" id="{F123CE83-1BB2-AE73-5B2C-70D88ABEE4C7}"/>
                          </a:ext>
                        </a:extLst>
                      </p:cNvPr>
                      <p:cNvPicPr/>
                      <p:nvPr/>
                    </p:nvPicPr>
                    <p:blipFill>
                      <a:blip r:embed="rId7"/>
                      <a:stretch>
                        <a:fillRect/>
                      </a:stretch>
                    </p:blipFill>
                    <p:spPr>
                      <a:xfrm>
                        <a:off x="1856005" y="3798322"/>
                        <a:ext cx="2609266" cy="7243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C930094-DCFE-24B7-F08D-7D2C9D00E55A}"/>
              </a:ext>
            </a:extLst>
          </p:cNvPr>
          <p:cNvGraphicFramePr>
            <a:graphicFrameLocks noChangeAspect="1"/>
          </p:cNvGraphicFramePr>
          <p:nvPr>
            <p:extLst>
              <p:ext uri="{D42A27DB-BD31-4B8C-83A1-F6EECF244321}">
                <p14:modId xmlns:p14="http://schemas.microsoft.com/office/powerpoint/2010/main" val="814008556"/>
              </p:ext>
            </p:extLst>
          </p:nvPr>
        </p:nvGraphicFramePr>
        <p:xfrm>
          <a:off x="7235477" y="2570733"/>
          <a:ext cx="1639887" cy="930275"/>
        </p:xfrm>
        <a:graphic>
          <a:graphicData uri="http://schemas.openxmlformats.org/presentationml/2006/ole">
            <mc:AlternateContent xmlns:mc="http://schemas.openxmlformats.org/markup-compatibility/2006">
              <mc:Choice xmlns:v="urn:schemas-microsoft-com:vml" Requires="v">
                <p:oleObj name="Equation" r:id="rId8" imgW="469800" imgH="266400" progId="Equation.DSMT4">
                  <p:embed/>
                </p:oleObj>
              </mc:Choice>
              <mc:Fallback>
                <p:oleObj name="Equation" r:id="rId8" imgW="469800" imgH="266400" progId="Equation.DSMT4">
                  <p:embed/>
                  <p:pic>
                    <p:nvPicPr>
                      <p:cNvPr id="8" name="Object 7">
                        <a:extLst>
                          <a:ext uri="{FF2B5EF4-FFF2-40B4-BE49-F238E27FC236}">
                            <a16:creationId xmlns:a16="http://schemas.microsoft.com/office/drawing/2014/main" id="{FC930094-DCFE-24B7-F08D-7D2C9D00E55A}"/>
                          </a:ext>
                        </a:extLst>
                      </p:cNvPr>
                      <p:cNvPicPr/>
                      <p:nvPr/>
                    </p:nvPicPr>
                    <p:blipFill>
                      <a:blip r:embed="rId9"/>
                      <a:stretch>
                        <a:fillRect/>
                      </a:stretch>
                    </p:blipFill>
                    <p:spPr>
                      <a:xfrm>
                        <a:off x="7235477" y="2570733"/>
                        <a:ext cx="1639887" cy="93027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89F823C-9C9E-8420-0AE6-A80B88695BF2}"/>
              </a:ext>
            </a:extLst>
          </p:cNvPr>
          <p:cNvGraphicFramePr>
            <a:graphicFrameLocks noChangeAspect="1"/>
          </p:cNvGraphicFramePr>
          <p:nvPr>
            <p:extLst>
              <p:ext uri="{D42A27DB-BD31-4B8C-83A1-F6EECF244321}">
                <p14:modId xmlns:p14="http://schemas.microsoft.com/office/powerpoint/2010/main" val="1926549924"/>
              </p:ext>
            </p:extLst>
          </p:nvPr>
        </p:nvGraphicFramePr>
        <p:xfrm>
          <a:off x="8891661" y="2270249"/>
          <a:ext cx="1020763" cy="1374775"/>
        </p:xfrm>
        <a:graphic>
          <a:graphicData uri="http://schemas.openxmlformats.org/presentationml/2006/ole">
            <mc:AlternateContent xmlns:mc="http://schemas.openxmlformats.org/markup-compatibility/2006">
              <mc:Choice xmlns:v="urn:schemas-microsoft-com:vml" Requires="v">
                <p:oleObj name="Equation" r:id="rId10" imgW="291960" imgH="393480" progId="Equation.DSMT4">
                  <p:embed/>
                </p:oleObj>
              </mc:Choice>
              <mc:Fallback>
                <p:oleObj name="Equation" r:id="rId10" imgW="291960" imgH="393480" progId="Equation.DSMT4">
                  <p:embed/>
                  <p:pic>
                    <p:nvPicPr>
                      <p:cNvPr id="9" name="Object 8">
                        <a:extLst>
                          <a:ext uri="{FF2B5EF4-FFF2-40B4-BE49-F238E27FC236}">
                            <a16:creationId xmlns:a16="http://schemas.microsoft.com/office/drawing/2014/main" id="{589F823C-9C9E-8420-0AE6-A80B88695BF2}"/>
                          </a:ext>
                        </a:extLst>
                      </p:cNvPr>
                      <p:cNvPicPr/>
                      <p:nvPr/>
                    </p:nvPicPr>
                    <p:blipFill>
                      <a:blip r:embed="rId11"/>
                      <a:stretch>
                        <a:fillRect/>
                      </a:stretch>
                    </p:blipFill>
                    <p:spPr>
                      <a:xfrm>
                        <a:off x="8891661" y="2270249"/>
                        <a:ext cx="1020763" cy="13747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07BDE3-8410-7315-6A16-2D687AD617E6}"/>
              </a:ext>
            </a:extLst>
          </p:cNvPr>
          <p:cNvGraphicFramePr>
            <a:graphicFrameLocks noChangeAspect="1"/>
          </p:cNvGraphicFramePr>
          <p:nvPr>
            <p:extLst>
              <p:ext uri="{D42A27DB-BD31-4B8C-83A1-F6EECF244321}">
                <p14:modId xmlns:p14="http://schemas.microsoft.com/office/powerpoint/2010/main" val="827728681"/>
              </p:ext>
            </p:extLst>
          </p:nvPr>
        </p:nvGraphicFramePr>
        <p:xfrm>
          <a:off x="7176120" y="3722688"/>
          <a:ext cx="1196975" cy="930275"/>
        </p:xfrm>
        <a:graphic>
          <a:graphicData uri="http://schemas.openxmlformats.org/presentationml/2006/ole">
            <mc:AlternateContent xmlns:mc="http://schemas.openxmlformats.org/markup-compatibility/2006">
              <mc:Choice xmlns:v="urn:schemas-microsoft-com:vml" Requires="v">
                <p:oleObj name="Equation" r:id="rId12" imgW="342720" imgH="266400" progId="Equation.DSMT4">
                  <p:embed/>
                </p:oleObj>
              </mc:Choice>
              <mc:Fallback>
                <p:oleObj name="Equation" r:id="rId12" imgW="342720" imgH="266400" progId="Equation.DSMT4">
                  <p:embed/>
                  <p:pic>
                    <p:nvPicPr>
                      <p:cNvPr id="10" name="Object 9">
                        <a:extLst>
                          <a:ext uri="{FF2B5EF4-FFF2-40B4-BE49-F238E27FC236}">
                            <a16:creationId xmlns:a16="http://schemas.microsoft.com/office/drawing/2014/main" id="{C307BDE3-8410-7315-6A16-2D687AD617E6}"/>
                          </a:ext>
                        </a:extLst>
                      </p:cNvPr>
                      <p:cNvPicPr/>
                      <p:nvPr/>
                    </p:nvPicPr>
                    <p:blipFill>
                      <a:blip r:embed="rId13"/>
                      <a:stretch>
                        <a:fillRect/>
                      </a:stretch>
                    </p:blipFill>
                    <p:spPr>
                      <a:xfrm>
                        <a:off x="7176120" y="3722688"/>
                        <a:ext cx="1196975" cy="930275"/>
                      </a:xfrm>
                      <a:prstGeom prst="rect">
                        <a:avLst/>
                      </a:prstGeom>
                    </p:spPr>
                  </p:pic>
                </p:oleObj>
              </mc:Fallback>
            </mc:AlternateContent>
          </a:graphicData>
        </a:graphic>
      </p:graphicFrame>
    </p:spTree>
    <p:extLst>
      <p:ext uri="{BB962C8B-B14F-4D97-AF65-F5344CB8AC3E}">
        <p14:creationId xmlns:p14="http://schemas.microsoft.com/office/powerpoint/2010/main" val="320603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552B2E6-9DBD-4EAD-945A-71E5C8277521}"/>
                  </a:ext>
                </a:extLst>
              </p:cNvPr>
              <p:cNvSpPr>
                <a:spLocks noGrp="1"/>
              </p:cNvSpPr>
              <p:nvPr>
                <p:ph type="title"/>
              </p:nvPr>
            </p:nvSpPr>
            <p:spPr>
              <a:xfrm>
                <a:off x="609600" y="274638"/>
                <a:ext cx="9956800" cy="562074"/>
              </a:xfrm>
            </p:spPr>
            <p:txBody>
              <a:bodyPr>
                <a:normAutofit fontScale="90000"/>
              </a:bodyPr>
              <a:lstStyle/>
              <a:p>
                <a:r>
                  <a:rPr lang="en-US" dirty="0"/>
                  <a:t>Notations for this section:  ‘</a:t>
                </a:r>
                <a14:m>
                  <m:oMath xmlns:m="http://schemas.openxmlformats.org/officeDocument/2006/math">
                    <m:r>
                      <a:rPr lang="en-US" i="1" dirty="0" smtClean="0">
                        <a:latin typeface="Cambria Math" panose="02040503050406030204" pitchFamily="18" charset="0"/>
                      </a:rPr>
                      <m:t>𝑝</m:t>
                    </m:r>
                  </m:oMath>
                </a14:m>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  </a:t>
                </a:r>
                <a14:m>
                  <m:oMath xmlns:m="http://schemas.openxmlformats.org/officeDocument/2006/math">
                    <m:sSub>
                      <m:sSubPr>
                        <m:ctrlPr>
                          <a:rPr lang="en-US" sz="3700" i="1" smtClean="0">
                            <a:latin typeface="Cambria Math" panose="02040503050406030204" pitchFamily="18" charset="0"/>
                            <a:ea typeface="Cambria Math" panose="02040503050406030204" pitchFamily="18" charset="0"/>
                          </a:rPr>
                        </m:ctrlPr>
                      </m:sSubPr>
                      <m:e>
                        <m:r>
                          <a:rPr lang="en-US" sz="3700" i="1" smtClean="0">
                            <a:latin typeface="Cambria Math" panose="02040503050406030204" pitchFamily="18" charset="0"/>
                            <a:ea typeface="Cambria Math" panose="02040503050406030204" pitchFamily="18" charset="0"/>
                          </a:rPr>
                          <m:t>𝜇</m:t>
                        </m:r>
                      </m:e>
                      <m:sub>
                        <m:acc>
                          <m:accPr>
                            <m:chr m:val="̂"/>
                            <m:ctrlPr>
                              <a:rPr lang="en-US" sz="3700" i="1" smtClean="0">
                                <a:latin typeface="Cambria Math" panose="02040503050406030204" pitchFamily="18" charset="0"/>
                              </a:rPr>
                            </m:ctrlPr>
                          </m:accPr>
                          <m:e>
                            <m:r>
                              <a:rPr lang="en-US" sz="3700" b="0" i="1" smtClean="0">
                                <a:latin typeface="Cambria Math" panose="02040503050406030204" pitchFamily="18" charset="0"/>
                              </a:rPr>
                              <m:t>𝑝</m:t>
                            </m:r>
                          </m:e>
                        </m:acc>
                      </m:sub>
                    </m:sSub>
                  </m:oMath>
                </a14:m>
                <a:r>
                  <a:rPr lang="en-US" sz="3700" dirty="0"/>
                  <a:t>,</a:t>
                </a:r>
                <a:r>
                  <a:rPr lang="en-US" dirty="0"/>
                  <a:t> and  </a:t>
                </a:r>
                <a14:m>
                  <m:oMath xmlns:m="http://schemas.openxmlformats.org/officeDocument/2006/math">
                    <m:sSub>
                      <m:sSubPr>
                        <m:ctrlPr>
                          <a:rPr lang="en-US" sz="3700" i="1">
                            <a:latin typeface="Cambria Math" panose="02040503050406030204" pitchFamily="18" charset="0"/>
                            <a:ea typeface="Cambria Math" panose="02040503050406030204" pitchFamily="18" charset="0"/>
                          </a:rPr>
                        </m:ctrlPr>
                      </m:sSubPr>
                      <m:e>
                        <m:r>
                          <a:rPr lang="en-US" sz="3700" i="1">
                            <a:latin typeface="Cambria Math" panose="02040503050406030204" pitchFamily="18" charset="0"/>
                            <a:ea typeface="Cambria Math" panose="02040503050406030204" pitchFamily="18" charset="0"/>
                          </a:rPr>
                          <m:t>𝜎</m:t>
                        </m:r>
                      </m:e>
                      <m:sub>
                        <m:acc>
                          <m:accPr>
                            <m:chr m:val="̂"/>
                            <m:ctrlPr>
                              <a:rPr lang="en-US" sz="3700" i="1">
                                <a:latin typeface="Cambria Math" panose="02040503050406030204" pitchFamily="18" charset="0"/>
                              </a:rPr>
                            </m:ctrlPr>
                          </m:accPr>
                          <m:e>
                            <m:r>
                              <a:rPr lang="en-US" sz="3700" i="1">
                                <a:latin typeface="Cambria Math" panose="02040503050406030204" pitchFamily="18" charset="0"/>
                              </a:rPr>
                              <m:t>𝑝</m:t>
                            </m:r>
                          </m:e>
                        </m:acc>
                      </m:sub>
                    </m:sSub>
                  </m:oMath>
                </a14:m>
                <a:endParaRPr lang="en-US" sz="3700" dirty="0"/>
              </a:p>
            </p:txBody>
          </p:sp>
        </mc:Choice>
        <mc:Fallback xmlns="">
          <p:sp>
            <p:nvSpPr>
              <p:cNvPr id="2" name="Title 1">
                <a:extLst>
                  <a:ext uri="{FF2B5EF4-FFF2-40B4-BE49-F238E27FC236}">
                    <a16:creationId xmlns:a16="http://schemas.microsoft.com/office/drawing/2014/main" id="{4552B2E6-9DBD-4EAD-945A-71E5C8277521}"/>
                  </a:ext>
                </a:extLst>
              </p:cNvPr>
              <p:cNvSpPr>
                <a:spLocks noGrp="1" noRot="1" noChangeAspect="1" noMove="1" noResize="1" noEditPoints="1" noAdjustHandles="1" noChangeArrowheads="1" noChangeShapeType="1" noTextEdit="1"/>
              </p:cNvSpPr>
              <p:nvPr>
                <p:ph type="title"/>
              </p:nvPr>
            </p:nvSpPr>
            <p:spPr>
              <a:xfrm>
                <a:off x="609600" y="274638"/>
                <a:ext cx="9956800" cy="562074"/>
              </a:xfrm>
              <a:blipFill>
                <a:blip r:embed="rId4"/>
                <a:stretch>
                  <a:fillRect l="-1164" t="-29348" b="-29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15E794-5AA1-4DEA-B883-4D0971EB53AD}"/>
                  </a:ext>
                </a:extLst>
              </p:cNvPr>
              <p:cNvSpPr>
                <a:spLocks noGrp="1"/>
              </p:cNvSpPr>
              <p:nvPr>
                <p:ph sz="quarter" idx="1"/>
              </p:nvPr>
            </p:nvSpPr>
            <p:spPr>
              <a:xfrm>
                <a:off x="335360" y="908720"/>
                <a:ext cx="11449272" cy="2520280"/>
              </a:xfrm>
            </p:spPr>
            <p:txBody>
              <a:bodyPr/>
              <a:lstStyle/>
              <a:p>
                <a:r>
                  <a:rPr lang="en-US" dirty="0"/>
                  <a:t>‘</a:t>
                </a:r>
                <a14:m>
                  <m:oMath xmlns:m="http://schemas.openxmlformats.org/officeDocument/2006/math">
                    <m:r>
                      <a:rPr lang="en-US" i="1" dirty="0" smtClean="0">
                        <a:latin typeface="Cambria Math" panose="02040503050406030204" pitchFamily="18" charset="0"/>
                      </a:rPr>
                      <m:t>𝑝</m:t>
                    </m:r>
                  </m:oMath>
                </a14:m>
                <a:r>
                  <a:rPr lang="en-US" dirty="0"/>
                  <a:t>” – population proportion, this is what we are trying to capture with our confidence interval</a:t>
                </a:r>
                <a:endParaRPr lang="en-US" i="1" dirty="0">
                  <a:latin typeface="Cambria Math" panose="02040503050406030204" pitchFamily="18" charset="0"/>
                </a:endParaRP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sample proportion </a:t>
                </a:r>
                <a:br>
                  <a:rPr lang="en-US" dirty="0"/>
                </a:br>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acc>
                          <m:accPr>
                            <m:chr m:val="̂"/>
                            <m:ctrlPr>
                              <a:rPr lang="en-US" i="1">
                                <a:latin typeface="Cambria Math" panose="02040503050406030204" pitchFamily="18" charset="0"/>
                              </a:rPr>
                            </m:ctrlPr>
                          </m:accPr>
                          <m:e>
                            <m:r>
                              <a:rPr lang="en-US" i="1">
                                <a:latin typeface="Cambria Math" panose="02040503050406030204" pitchFamily="18" charset="0"/>
                              </a:rPr>
                              <m:t>𝑝</m:t>
                            </m:r>
                          </m:e>
                        </m:acc>
                      </m:sub>
                    </m:sSub>
                  </m:oMath>
                </a14:m>
                <a:r>
                  <a:rPr lang="en-US" dirty="0"/>
                  <a:t> - mean of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sample proportion  </a:t>
                </a:r>
              </a:p>
            </p:txBody>
          </p:sp>
        </mc:Choice>
        <mc:Fallback xmlns="">
          <p:sp>
            <p:nvSpPr>
              <p:cNvPr id="3" name="Content Placeholder 2">
                <a:extLst>
                  <a:ext uri="{FF2B5EF4-FFF2-40B4-BE49-F238E27FC236}">
                    <a16:creationId xmlns:a16="http://schemas.microsoft.com/office/drawing/2014/main" id="{2A15E794-5AA1-4DEA-B883-4D0971EB53AD}"/>
                  </a:ext>
                </a:extLst>
              </p:cNvPr>
              <p:cNvSpPr>
                <a:spLocks noGrp="1" noRot="1" noChangeAspect="1" noMove="1" noResize="1" noEditPoints="1" noAdjustHandles="1" noChangeArrowheads="1" noChangeShapeType="1" noTextEdit="1"/>
              </p:cNvSpPr>
              <p:nvPr>
                <p:ph sz="quarter" idx="1"/>
              </p:nvPr>
            </p:nvSpPr>
            <p:spPr>
              <a:xfrm>
                <a:off x="335360" y="908720"/>
                <a:ext cx="11449272" cy="2520280"/>
              </a:xfrm>
              <a:blipFill>
                <a:blip r:embed="rId5"/>
                <a:stretch>
                  <a:fillRect l="-213" t="-1932"/>
                </a:stretch>
              </a:blipFill>
            </p:spPr>
            <p:txBody>
              <a:bodyPr/>
              <a:lstStyle/>
              <a:p>
                <a:r>
                  <a:rPr lang="en-US">
                    <a:noFill/>
                  </a:rPr>
                  <a:t> </a:t>
                </a:r>
              </a:p>
            </p:txBody>
          </p:sp>
        </mc:Fallback>
      </mc:AlternateContent>
      <p:graphicFrame>
        <p:nvGraphicFramePr>
          <p:cNvPr id="6" name="Object 5">
            <a:extLst>
              <a:ext uri="{FF2B5EF4-FFF2-40B4-BE49-F238E27FC236}">
                <a16:creationId xmlns:a16="http://schemas.microsoft.com/office/drawing/2014/main" id="{140C9F75-0673-4B1C-B3C6-07009CC6CB0A}"/>
              </a:ext>
            </a:extLst>
          </p:cNvPr>
          <p:cNvGraphicFramePr>
            <a:graphicFrameLocks noChangeAspect="1"/>
          </p:cNvGraphicFramePr>
          <p:nvPr>
            <p:extLst>
              <p:ext uri="{D42A27DB-BD31-4B8C-83A1-F6EECF244321}">
                <p14:modId xmlns:p14="http://schemas.microsoft.com/office/powerpoint/2010/main" val="2333510975"/>
              </p:ext>
            </p:extLst>
          </p:nvPr>
        </p:nvGraphicFramePr>
        <p:xfrm>
          <a:off x="1199456" y="3078200"/>
          <a:ext cx="1368152" cy="756084"/>
        </p:xfrm>
        <a:graphic>
          <a:graphicData uri="http://schemas.openxmlformats.org/presentationml/2006/ole">
            <mc:AlternateContent xmlns:mc="http://schemas.openxmlformats.org/markup-compatibility/2006">
              <mc:Choice xmlns:v="urn:schemas-microsoft-com:vml" Requires="v">
                <p:oleObj name="Equation" r:id="rId6" imgW="482400" imgH="266400" progId="Equation.DSMT4">
                  <p:embed/>
                </p:oleObj>
              </mc:Choice>
              <mc:Fallback>
                <p:oleObj name="Equation" r:id="rId6" imgW="482400" imgH="266400" progId="Equation.DSMT4">
                  <p:embed/>
                  <p:pic>
                    <p:nvPicPr>
                      <p:cNvPr id="6" name="Object 5">
                        <a:extLst>
                          <a:ext uri="{FF2B5EF4-FFF2-40B4-BE49-F238E27FC236}">
                            <a16:creationId xmlns:a16="http://schemas.microsoft.com/office/drawing/2014/main" id="{140C9F75-0673-4B1C-B3C6-07009CC6CB0A}"/>
                          </a:ext>
                        </a:extLst>
                      </p:cNvPr>
                      <p:cNvPicPr/>
                      <p:nvPr/>
                    </p:nvPicPr>
                    <p:blipFill>
                      <a:blip r:embed="rId7"/>
                      <a:stretch>
                        <a:fillRect/>
                      </a:stretch>
                    </p:blipFill>
                    <p:spPr>
                      <a:xfrm>
                        <a:off x="1199456" y="3078200"/>
                        <a:ext cx="1368152" cy="75608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FA4890D-4216-4E77-85E4-61399BA7FD64}"/>
                  </a:ext>
                </a:extLst>
              </p:cNvPr>
              <p:cNvSpPr txBox="1">
                <a:spLocks/>
              </p:cNvSpPr>
              <p:nvPr/>
            </p:nvSpPr>
            <p:spPr bwMode="auto">
              <a:xfrm>
                <a:off x="2851696" y="3096202"/>
                <a:ext cx="5472608" cy="756084"/>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000" dirty="0">
                    <a:solidFill>
                      <a:srgbClr val="FF0000"/>
                    </a:solidFill>
                    <a:latin typeface="+mn-lt"/>
                    <a:cs typeface="+mn-cs"/>
                  </a:rPr>
                  <a:t>The mean of the sampling distribution of</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oMath>
                </a14:m>
                <a:r>
                  <a:rPr lang="en-CA" sz="2000" dirty="0">
                    <a:solidFill>
                      <a:srgbClr val="FF0000"/>
                    </a:solidFill>
                    <a:latin typeface="+mn-lt"/>
                    <a:cs typeface="+mn-cs"/>
                  </a:rPr>
                  <a:t> is equal to the population proportion </a:t>
                </a:r>
              </a:p>
            </p:txBody>
          </p:sp>
        </mc:Choice>
        <mc:Fallback xmlns="">
          <p:sp>
            <p:nvSpPr>
              <p:cNvPr id="7" name="Content Placeholder 2">
                <a:extLst>
                  <a:ext uri="{FF2B5EF4-FFF2-40B4-BE49-F238E27FC236}">
                    <a16:creationId xmlns:a16="http://schemas.microsoft.com/office/drawing/2014/main" id="{CFA4890D-4216-4E77-85E4-61399BA7FD64}"/>
                  </a:ext>
                </a:extLst>
              </p:cNvPr>
              <p:cNvSpPr txBox="1">
                <a:spLocks noRot="1" noChangeAspect="1" noMove="1" noResize="1" noEditPoints="1" noAdjustHandles="1" noChangeArrowheads="1" noChangeShapeType="1" noTextEdit="1"/>
              </p:cNvSpPr>
              <p:nvPr/>
            </p:nvSpPr>
            <p:spPr bwMode="auto">
              <a:xfrm>
                <a:off x="2851696" y="3096202"/>
                <a:ext cx="5472608" cy="756084"/>
              </a:xfrm>
              <a:prstGeom prst="rect">
                <a:avLst/>
              </a:prstGeom>
              <a:blipFill>
                <a:blip r:embed="rId8"/>
                <a:stretch>
                  <a:fillRect l="-1225" t="-4839" r="-2116" b="-7258"/>
                </a:stretch>
              </a:blipFill>
              <a:ln w="9525">
                <a:noFill/>
                <a:miter lim="800000"/>
                <a:headEnd/>
                <a:tailEnd/>
              </a:ln>
            </p:spPr>
            <p:txBody>
              <a:bodyPr/>
              <a:lstStyle/>
              <a:p>
                <a:r>
                  <a:rPr lang="en-US">
                    <a:noFill/>
                  </a:rPr>
                  <a:t> </a:t>
                </a:r>
              </a:p>
            </p:txBody>
          </p:sp>
        </mc:Fallback>
      </mc:AlternateContent>
      <p:graphicFrame>
        <p:nvGraphicFramePr>
          <p:cNvPr id="8" name="Object 7">
            <a:extLst>
              <a:ext uri="{FF2B5EF4-FFF2-40B4-BE49-F238E27FC236}">
                <a16:creationId xmlns:a16="http://schemas.microsoft.com/office/drawing/2014/main" id="{D4686232-68BD-458B-9F50-F6701EDC3B26}"/>
              </a:ext>
            </a:extLst>
          </p:cNvPr>
          <p:cNvGraphicFramePr>
            <a:graphicFrameLocks noChangeAspect="1"/>
          </p:cNvGraphicFramePr>
          <p:nvPr>
            <p:extLst>
              <p:ext uri="{D42A27DB-BD31-4B8C-83A1-F6EECF244321}">
                <p14:modId xmlns:p14="http://schemas.microsoft.com/office/powerpoint/2010/main" val="3005352851"/>
              </p:ext>
            </p:extLst>
          </p:nvPr>
        </p:nvGraphicFramePr>
        <p:xfrm>
          <a:off x="3987936" y="1556792"/>
          <a:ext cx="1080120" cy="1046366"/>
        </p:xfrm>
        <a:graphic>
          <a:graphicData uri="http://schemas.openxmlformats.org/presentationml/2006/ole">
            <mc:AlternateContent xmlns:mc="http://schemas.openxmlformats.org/markup-compatibility/2006">
              <mc:Choice xmlns:v="urn:schemas-microsoft-com:vml" Requires="v">
                <p:oleObj name="Equation" r:id="rId9" imgW="406080" imgH="393480" progId="Equation.DSMT4">
                  <p:embed/>
                </p:oleObj>
              </mc:Choice>
              <mc:Fallback>
                <p:oleObj name="Equation" r:id="rId9" imgW="406080" imgH="393480" progId="Equation.DSMT4">
                  <p:embed/>
                  <p:pic>
                    <p:nvPicPr>
                      <p:cNvPr id="8" name="Object 7">
                        <a:extLst>
                          <a:ext uri="{FF2B5EF4-FFF2-40B4-BE49-F238E27FC236}">
                            <a16:creationId xmlns:a16="http://schemas.microsoft.com/office/drawing/2014/main" id="{D4686232-68BD-458B-9F50-F6701EDC3B26}"/>
                          </a:ext>
                        </a:extLst>
                      </p:cNvPr>
                      <p:cNvPicPr/>
                      <p:nvPr/>
                    </p:nvPicPr>
                    <p:blipFill>
                      <a:blip r:embed="rId10"/>
                      <a:stretch>
                        <a:fillRect/>
                      </a:stretch>
                    </p:blipFill>
                    <p:spPr>
                      <a:xfrm>
                        <a:off x="3987936" y="1556792"/>
                        <a:ext cx="1080120" cy="104636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7B62AB1A-F396-4ECB-AD28-5D0FD5E38272}"/>
                  </a:ext>
                </a:extLst>
              </p:cNvPr>
              <p:cNvSpPr txBox="1">
                <a:spLocks/>
              </p:cNvSpPr>
              <p:nvPr/>
            </p:nvSpPr>
            <p:spPr bwMode="auto">
              <a:xfrm>
                <a:off x="119336" y="3926544"/>
                <a:ext cx="11449272" cy="864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According to the C.L.T. if conditions are met, the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is normally distributed, with a mean 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sub>
                    </m:sSub>
                  </m:oMath>
                </a14:m>
                <a:r>
                  <a:rPr lang="en-US" dirty="0"/>
                  <a:t>  and a standard error 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sub>
                    </m:sSub>
                  </m:oMath>
                </a14:m>
                <a:endParaRPr lang="en-US" dirty="0"/>
              </a:p>
            </p:txBody>
          </p:sp>
        </mc:Choice>
        <mc:Fallback xmlns="">
          <p:sp>
            <p:nvSpPr>
              <p:cNvPr id="13" name="Content Placeholder 2">
                <a:extLst>
                  <a:ext uri="{FF2B5EF4-FFF2-40B4-BE49-F238E27FC236}">
                    <a16:creationId xmlns:a16="http://schemas.microsoft.com/office/drawing/2014/main" id="{7B62AB1A-F396-4ECB-AD28-5D0FD5E38272}"/>
                  </a:ext>
                </a:extLst>
              </p:cNvPr>
              <p:cNvSpPr txBox="1">
                <a:spLocks noRot="1" noChangeAspect="1" noMove="1" noResize="1" noEditPoints="1" noAdjustHandles="1" noChangeArrowheads="1" noChangeShapeType="1" noTextEdit="1"/>
              </p:cNvSpPr>
              <p:nvPr/>
            </p:nvSpPr>
            <p:spPr bwMode="auto">
              <a:xfrm>
                <a:off x="119336" y="3926544"/>
                <a:ext cx="11449272" cy="864096"/>
              </a:xfrm>
              <a:prstGeom prst="rect">
                <a:avLst/>
              </a:prstGeom>
              <a:blipFill>
                <a:blip r:embed="rId11"/>
                <a:stretch>
                  <a:fillRect l="-266" t="-5634" r="-479" b="-105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13">
            <a:extLst>
              <a:ext uri="{FF2B5EF4-FFF2-40B4-BE49-F238E27FC236}">
                <a16:creationId xmlns:a16="http://schemas.microsoft.com/office/drawing/2014/main" id="{DFF15031-1633-4D8C-9BBF-68ECD756AC48}"/>
              </a:ext>
            </a:extLst>
          </p:cNvPr>
          <p:cNvGraphicFramePr>
            <a:graphicFrameLocks noChangeAspect="1"/>
          </p:cNvGraphicFramePr>
          <p:nvPr>
            <p:extLst>
              <p:ext uri="{D42A27DB-BD31-4B8C-83A1-F6EECF244321}">
                <p14:modId xmlns:p14="http://schemas.microsoft.com/office/powerpoint/2010/main" val="100300065"/>
              </p:ext>
            </p:extLst>
          </p:nvPr>
        </p:nvGraphicFramePr>
        <p:xfrm>
          <a:off x="983432" y="4712479"/>
          <a:ext cx="2520280" cy="1124886"/>
        </p:xfrm>
        <a:graphic>
          <a:graphicData uri="http://schemas.openxmlformats.org/presentationml/2006/ole">
            <mc:AlternateContent xmlns:mc="http://schemas.openxmlformats.org/markup-compatibility/2006">
              <mc:Choice xmlns:v="urn:schemas-microsoft-com:vml" Requires="v">
                <p:oleObj name="Equation" r:id="rId12" imgW="1054080" imgH="469800" progId="Equation.DSMT4">
                  <p:embed/>
                </p:oleObj>
              </mc:Choice>
              <mc:Fallback>
                <p:oleObj name="Equation" r:id="rId12" imgW="1054080" imgH="469800" progId="Equation.DSMT4">
                  <p:embed/>
                  <p:pic>
                    <p:nvPicPr>
                      <p:cNvPr id="14" name="Object 13">
                        <a:extLst>
                          <a:ext uri="{FF2B5EF4-FFF2-40B4-BE49-F238E27FC236}">
                            <a16:creationId xmlns:a16="http://schemas.microsoft.com/office/drawing/2014/main" id="{DFF15031-1633-4D8C-9BBF-68ECD756AC48}"/>
                          </a:ext>
                        </a:extLst>
                      </p:cNvPr>
                      <p:cNvPicPr/>
                      <p:nvPr/>
                    </p:nvPicPr>
                    <p:blipFill>
                      <a:blip r:embed="rId13"/>
                      <a:stretch>
                        <a:fillRect/>
                      </a:stretch>
                    </p:blipFill>
                    <p:spPr>
                      <a:xfrm>
                        <a:off x="983432" y="4712479"/>
                        <a:ext cx="2520280" cy="112488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9E574E8-7C7A-4BAA-BBDC-67E8056DC873}"/>
              </a:ext>
            </a:extLst>
          </p:cNvPr>
          <p:cNvGraphicFramePr>
            <a:graphicFrameLocks noChangeAspect="1"/>
          </p:cNvGraphicFramePr>
          <p:nvPr>
            <p:extLst>
              <p:ext uri="{D42A27DB-BD31-4B8C-83A1-F6EECF244321}">
                <p14:modId xmlns:p14="http://schemas.microsoft.com/office/powerpoint/2010/main" val="3421457503"/>
              </p:ext>
            </p:extLst>
          </p:nvPr>
        </p:nvGraphicFramePr>
        <p:xfrm>
          <a:off x="3775671" y="5032034"/>
          <a:ext cx="1760537" cy="485775"/>
        </p:xfrm>
        <a:graphic>
          <a:graphicData uri="http://schemas.openxmlformats.org/presentationml/2006/ole">
            <mc:AlternateContent xmlns:mc="http://schemas.openxmlformats.org/markup-compatibility/2006">
              <mc:Choice xmlns:v="urn:schemas-microsoft-com:vml" Requires="v">
                <p:oleObj name="Equation" r:id="rId14" imgW="736560" imgH="203040" progId="Equation.DSMT4">
                  <p:embed/>
                </p:oleObj>
              </mc:Choice>
              <mc:Fallback>
                <p:oleObj name="Equation" r:id="rId14" imgW="736560" imgH="203040" progId="Equation.DSMT4">
                  <p:embed/>
                  <p:pic>
                    <p:nvPicPr>
                      <p:cNvPr id="15" name="Object 14">
                        <a:extLst>
                          <a:ext uri="{FF2B5EF4-FFF2-40B4-BE49-F238E27FC236}">
                            <a16:creationId xmlns:a16="http://schemas.microsoft.com/office/drawing/2014/main" id="{99E574E8-7C7A-4BAA-BBDC-67E8056DC873}"/>
                          </a:ext>
                        </a:extLst>
                      </p:cNvPr>
                      <p:cNvPicPr/>
                      <p:nvPr/>
                    </p:nvPicPr>
                    <p:blipFill>
                      <a:blip r:embed="rId15"/>
                      <a:stretch>
                        <a:fillRect/>
                      </a:stretch>
                    </p:blipFill>
                    <p:spPr>
                      <a:xfrm>
                        <a:off x="3775671" y="5032034"/>
                        <a:ext cx="1760537" cy="485775"/>
                      </a:xfrm>
                      <a:prstGeom prst="rect">
                        <a:avLst/>
                      </a:prstGeom>
                    </p:spPr>
                  </p:pic>
                </p:oleObj>
              </mc:Fallback>
            </mc:AlternateContent>
          </a:graphicData>
        </a:graphic>
      </p:graphicFrame>
      <p:sp>
        <p:nvSpPr>
          <p:cNvPr id="16" name="Content Placeholder 2">
            <a:extLst>
              <a:ext uri="{FF2B5EF4-FFF2-40B4-BE49-F238E27FC236}">
                <a16:creationId xmlns:a16="http://schemas.microsoft.com/office/drawing/2014/main" id="{7EC5679C-C1E2-4CD5-88BE-41C2BE571E3C}"/>
              </a:ext>
            </a:extLst>
          </p:cNvPr>
          <p:cNvSpPr txBox="1">
            <a:spLocks/>
          </p:cNvSpPr>
          <p:nvPr/>
        </p:nvSpPr>
        <p:spPr bwMode="auto">
          <a:xfrm>
            <a:off x="839416" y="5949280"/>
            <a:ext cx="4536504" cy="72008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US" sz="2000" dirty="0">
                <a:solidFill>
                  <a:srgbClr val="FF0000"/>
                </a:solidFill>
                <a:latin typeface="+mn-lt"/>
                <a:cs typeface="+mn-cs"/>
              </a:rPr>
              <a:t>Can’t use ‘p’ for confidence interval because we don’t have it!!!!!</a:t>
            </a:r>
            <a:endParaRPr lang="en-CA" sz="2000" dirty="0">
              <a:solidFill>
                <a:srgbClr val="FF0000"/>
              </a:solidFill>
              <a:latin typeface="+mn-lt"/>
              <a:cs typeface="+mn-cs"/>
            </a:endParaRPr>
          </a:p>
        </p:txBody>
      </p:sp>
      <p:graphicFrame>
        <p:nvGraphicFramePr>
          <p:cNvPr id="4" name="Object 3">
            <a:extLst>
              <a:ext uri="{FF2B5EF4-FFF2-40B4-BE49-F238E27FC236}">
                <a16:creationId xmlns:a16="http://schemas.microsoft.com/office/drawing/2014/main" id="{9AB2AD48-E3D9-88EE-D227-CDC3AC567F1B}"/>
              </a:ext>
            </a:extLst>
          </p:cNvPr>
          <p:cNvGraphicFramePr>
            <a:graphicFrameLocks noChangeAspect="1"/>
          </p:cNvGraphicFramePr>
          <p:nvPr>
            <p:extLst>
              <p:ext uri="{D42A27DB-BD31-4B8C-83A1-F6EECF244321}">
                <p14:modId xmlns:p14="http://schemas.microsoft.com/office/powerpoint/2010/main" val="2836034971"/>
              </p:ext>
            </p:extLst>
          </p:nvPr>
        </p:nvGraphicFramePr>
        <p:xfrm>
          <a:off x="5875535" y="4734502"/>
          <a:ext cx="2459038" cy="1308100"/>
        </p:xfrm>
        <a:graphic>
          <a:graphicData uri="http://schemas.openxmlformats.org/presentationml/2006/ole">
            <mc:AlternateContent xmlns:mc="http://schemas.openxmlformats.org/markup-compatibility/2006">
              <mc:Choice xmlns:v="urn:schemas-microsoft-com:vml" Requires="v">
                <p:oleObj name="Equation" r:id="rId16" imgW="1028520" imgH="545760" progId="Equation.DSMT4">
                  <p:embed/>
                </p:oleObj>
              </mc:Choice>
              <mc:Fallback>
                <p:oleObj name="Equation" r:id="rId16" imgW="1028520" imgH="545760" progId="Equation.DSMT4">
                  <p:embed/>
                  <p:pic>
                    <p:nvPicPr>
                      <p:cNvPr id="4" name="Object 3">
                        <a:extLst>
                          <a:ext uri="{FF2B5EF4-FFF2-40B4-BE49-F238E27FC236}">
                            <a16:creationId xmlns:a16="http://schemas.microsoft.com/office/drawing/2014/main" id="{9AB2AD48-E3D9-88EE-D227-CDC3AC567F1B}"/>
                          </a:ext>
                        </a:extLst>
                      </p:cNvPr>
                      <p:cNvPicPr/>
                      <p:nvPr/>
                    </p:nvPicPr>
                    <p:blipFill>
                      <a:blip r:embed="rId17"/>
                      <a:stretch>
                        <a:fillRect/>
                      </a:stretch>
                    </p:blipFill>
                    <p:spPr>
                      <a:xfrm>
                        <a:off x="5875535" y="4734502"/>
                        <a:ext cx="2459038" cy="13081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A5B270F-3E33-880A-7753-8244DDEA00E0}"/>
                  </a:ext>
                </a:extLst>
              </p:cNvPr>
              <p:cNvSpPr txBox="1">
                <a:spLocks/>
              </p:cNvSpPr>
              <p:nvPr/>
            </p:nvSpPr>
            <p:spPr bwMode="auto">
              <a:xfrm>
                <a:off x="8424936" y="5032034"/>
                <a:ext cx="3359696" cy="1196894"/>
              </a:xfrm>
              <a:prstGeom prst="rect">
                <a:avLst/>
              </a:prstGeom>
              <a:solidFill>
                <a:schemeClr val="bg1"/>
              </a:solidFill>
              <a:ln w="9525">
                <a:noFill/>
                <a:miter lim="800000"/>
                <a:headEnd/>
                <a:tailEnd/>
              </a:ln>
            </p:spPr>
            <p:txBody>
              <a:bodyPr/>
              <a:lstStyle/>
              <a:p>
                <a:pPr marL="273050" indent="-273050" eaLnBrk="1" hangingPunct="1">
                  <a:spcBef>
                    <a:spcPts val="600"/>
                  </a:spcBef>
                  <a:buClr>
                    <a:schemeClr val="accent1"/>
                  </a:buClr>
                  <a:buSzPct val="70000"/>
                  <a:defRPr/>
                </a:pPr>
                <a:r>
                  <a:rPr lang="en-US" sz="2000" dirty="0">
                    <a:solidFill>
                      <a:srgbClr val="FF0000"/>
                    </a:solidFill>
                    <a:latin typeface="+mn-lt"/>
                    <a:cs typeface="+mn-cs"/>
                  </a:rPr>
                  <a:t>Standard error for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oMath>
                </a14:m>
                <a:endParaRPr lang="en-CA" sz="2000" dirty="0">
                  <a:solidFill>
                    <a:srgbClr val="FF0000"/>
                  </a:solidFill>
                  <a:latin typeface="+mn-lt"/>
                  <a:cs typeface="+mn-cs"/>
                </a:endParaRPr>
              </a:p>
              <a:p>
                <a:pPr marL="273050" indent="-273050" eaLnBrk="1" hangingPunct="1">
                  <a:spcBef>
                    <a:spcPts val="600"/>
                  </a:spcBef>
                  <a:buClr>
                    <a:schemeClr val="accent1"/>
                  </a:buClr>
                  <a:buSzPct val="70000"/>
                  <a:defRPr/>
                </a:pPr>
                <a:r>
                  <a:rPr lang="en-CA" sz="2000" dirty="0">
                    <a:solidFill>
                      <a:srgbClr val="FF0000"/>
                    </a:solidFill>
                    <a:latin typeface="+mn-lt"/>
                    <a:cs typeface="+mn-cs"/>
                  </a:rPr>
                  <a:t>when we are creating a confidence interval for p</a:t>
                </a:r>
              </a:p>
            </p:txBody>
          </p:sp>
        </mc:Choice>
        <mc:Fallback xmlns="">
          <p:sp>
            <p:nvSpPr>
              <p:cNvPr id="5" name="Content Placeholder 2">
                <a:extLst>
                  <a:ext uri="{FF2B5EF4-FFF2-40B4-BE49-F238E27FC236}">
                    <a16:creationId xmlns:a16="http://schemas.microsoft.com/office/drawing/2014/main" id="{6A5B270F-3E33-880A-7753-8244DDEA00E0}"/>
                  </a:ext>
                </a:extLst>
              </p:cNvPr>
              <p:cNvSpPr txBox="1">
                <a:spLocks noRot="1" noChangeAspect="1" noMove="1" noResize="1" noEditPoints="1" noAdjustHandles="1" noChangeArrowheads="1" noChangeShapeType="1" noTextEdit="1"/>
              </p:cNvSpPr>
              <p:nvPr/>
            </p:nvSpPr>
            <p:spPr bwMode="auto">
              <a:xfrm>
                <a:off x="8424936" y="5032034"/>
                <a:ext cx="3359696" cy="1196894"/>
              </a:xfrm>
              <a:prstGeom prst="rect">
                <a:avLst/>
              </a:prstGeom>
              <a:blipFill>
                <a:blip r:embed="rId18"/>
                <a:stretch>
                  <a:fillRect l="-1815" t="-2538"/>
                </a:stretch>
              </a:blipFill>
              <a:ln w="9525">
                <a:noFill/>
                <a:miter lim="800000"/>
                <a:headEnd/>
                <a:tailEnd/>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395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056D16-D337-4AEC-9CA8-DD1580322204}"/>
                  </a:ext>
                </a:extLst>
              </p:cNvPr>
              <p:cNvSpPr>
                <a:spLocks noGrp="1"/>
              </p:cNvSpPr>
              <p:nvPr>
                <p:ph type="title"/>
              </p:nvPr>
            </p:nvSpPr>
            <p:spPr>
              <a:xfrm>
                <a:off x="335360" y="188640"/>
                <a:ext cx="9956800" cy="562074"/>
              </a:xfrm>
            </p:spPr>
            <p:txBody>
              <a:bodyPr/>
              <a:lstStyle/>
              <a:p>
                <a:r>
                  <a:rPr lang="en-US" dirty="0"/>
                  <a:t>Conditions for Sampling Distribution of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e>
                    </m:acc>
                  </m:oMath>
                </a14:m>
                <a:endParaRPr lang="en-US" dirty="0"/>
              </a:p>
            </p:txBody>
          </p:sp>
        </mc:Choice>
        <mc:Fallback xmlns="">
          <p:sp>
            <p:nvSpPr>
              <p:cNvPr id="2" name="Title 1">
                <a:extLst>
                  <a:ext uri="{FF2B5EF4-FFF2-40B4-BE49-F238E27FC236}">
                    <a16:creationId xmlns:a16="http://schemas.microsoft.com/office/drawing/2014/main" id="{D9056D16-D337-4AEC-9CA8-DD1580322204}"/>
                  </a:ext>
                </a:extLst>
              </p:cNvPr>
              <p:cNvSpPr>
                <a:spLocks noGrp="1" noRot="1" noChangeAspect="1" noMove="1" noResize="1" noEditPoints="1" noAdjustHandles="1" noChangeArrowheads="1" noChangeShapeType="1" noTextEdit="1"/>
              </p:cNvSpPr>
              <p:nvPr>
                <p:ph type="title"/>
              </p:nvPr>
            </p:nvSpPr>
            <p:spPr>
              <a:xfrm>
                <a:off x="335360" y="188640"/>
                <a:ext cx="9956800" cy="562074"/>
              </a:xfrm>
              <a:blipFill>
                <a:blip r:embed="rId4"/>
                <a:stretch>
                  <a:fillRect l="-1408" t="-11957" b="-33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5555BF9-C1FB-41AA-AD9D-77BD1BBAF0A6}"/>
                  </a:ext>
                </a:extLst>
              </p:cNvPr>
              <p:cNvSpPr>
                <a:spLocks noGrp="1"/>
              </p:cNvSpPr>
              <p:nvPr>
                <p:ph sz="quarter" idx="1"/>
              </p:nvPr>
            </p:nvSpPr>
            <p:spPr>
              <a:xfrm>
                <a:off x="263352" y="908720"/>
                <a:ext cx="11161240" cy="964797"/>
              </a:xfrm>
            </p:spPr>
            <p:txBody>
              <a:bodyPr/>
              <a:lstStyle/>
              <a:p>
                <a:r>
                  <a:rPr lang="en-US" dirty="0"/>
                  <a:t>The are the conditions required for the sampling distribution of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e>
                    </m:acc>
                  </m:oMath>
                </a14:m>
                <a:r>
                  <a:rPr lang="en-US" dirty="0"/>
                  <a:t> to be normally distributed: </a:t>
                </a:r>
              </a:p>
            </p:txBody>
          </p:sp>
        </mc:Choice>
        <mc:Fallback xmlns="">
          <p:sp>
            <p:nvSpPr>
              <p:cNvPr id="3" name="Content Placeholder 2">
                <a:extLst>
                  <a:ext uri="{FF2B5EF4-FFF2-40B4-BE49-F238E27FC236}">
                    <a16:creationId xmlns:a16="http://schemas.microsoft.com/office/drawing/2014/main" id="{B5555BF9-C1FB-41AA-AD9D-77BD1BBAF0A6}"/>
                  </a:ext>
                </a:extLst>
              </p:cNvPr>
              <p:cNvSpPr>
                <a:spLocks noGrp="1" noRot="1" noChangeAspect="1" noMove="1" noResize="1" noEditPoints="1" noAdjustHandles="1" noChangeArrowheads="1" noChangeShapeType="1" noTextEdit="1"/>
              </p:cNvSpPr>
              <p:nvPr>
                <p:ph sz="quarter" idx="1"/>
              </p:nvPr>
            </p:nvSpPr>
            <p:spPr>
              <a:xfrm>
                <a:off x="263352" y="908720"/>
                <a:ext cx="11161240" cy="964797"/>
              </a:xfrm>
              <a:blipFill>
                <a:blip r:embed="rId5"/>
                <a:stretch>
                  <a:fillRect l="-218" t="-506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525DD86-5BD6-4C5F-A89B-9227AADE7636}"/>
              </a:ext>
            </a:extLst>
          </p:cNvPr>
          <p:cNvSpPr txBox="1"/>
          <p:nvPr/>
        </p:nvSpPr>
        <p:spPr>
          <a:xfrm>
            <a:off x="263352" y="1976657"/>
            <a:ext cx="11305256" cy="415498"/>
          </a:xfrm>
          <a:prstGeom prst="rect">
            <a:avLst/>
          </a:prstGeom>
          <a:noFill/>
        </p:spPr>
        <p:txBody>
          <a:bodyPr wrap="square" rtlCol="0">
            <a:spAutoFit/>
          </a:bodyPr>
          <a:lstStyle/>
          <a:p>
            <a:r>
              <a:rPr lang="en-US" sz="2100" dirty="0"/>
              <a:t>1. Simple Random sample: Every observation in the population is equally likely to be chosen</a:t>
            </a:r>
          </a:p>
        </p:txBody>
      </p:sp>
      <p:sp>
        <p:nvSpPr>
          <p:cNvPr id="6" name="TextBox 5">
            <a:extLst>
              <a:ext uri="{FF2B5EF4-FFF2-40B4-BE49-F238E27FC236}">
                <a16:creationId xmlns:a16="http://schemas.microsoft.com/office/drawing/2014/main" id="{1CE17C30-0EE7-46A8-9C93-02A9EE4AF984}"/>
              </a:ext>
            </a:extLst>
          </p:cNvPr>
          <p:cNvSpPr txBox="1"/>
          <p:nvPr/>
        </p:nvSpPr>
        <p:spPr>
          <a:xfrm>
            <a:off x="263352" y="2620928"/>
            <a:ext cx="10801200" cy="415498"/>
          </a:xfrm>
          <a:prstGeom prst="rect">
            <a:avLst/>
          </a:prstGeom>
          <a:noFill/>
        </p:spPr>
        <p:txBody>
          <a:bodyPr wrap="square" rtlCol="0">
            <a:spAutoFit/>
          </a:bodyPr>
          <a:lstStyle/>
          <a:p>
            <a:r>
              <a:rPr lang="en-US" sz="2100" dirty="0"/>
              <a:t>2. Independence:  Every observation in the sample must be independent of one another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666A5B-4F40-4322-940B-7ABA18C7A0E9}"/>
                  </a:ext>
                </a:extLst>
              </p:cNvPr>
              <p:cNvSpPr txBox="1"/>
              <p:nvPr/>
            </p:nvSpPr>
            <p:spPr>
              <a:xfrm>
                <a:off x="263352" y="3233369"/>
                <a:ext cx="11305256" cy="1176412"/>
              </a:xfrm>
              <a:prstGeom prst="rect">
                <a:avLst/>
              </a:prstGeom>
              <a:noFill/>
            </p:spPr>
            <p:txBody>
              <a:bodyPr wrap="square" rtlCol="0">
                <a:spAutoFit/>
              </a:bodyPr>
              <a:lstStyle/>
              <a:p>
                <a:r>
                  <a:rPr lang="en-US" sz="2100" dirty="0"/>
                  <a:t>3. Normal:  For the sampling distribution of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e>
                    </m:acc>
                    <m:r>
                      <a:rPr lang="en-US" sz="2400" b="0" i="1" smtClean="0">
                        <a:latin typeface="Cambria Math" panose="02040503050406030204" pitchFamily="18" charset="0"/>
                      </a:rPr>
                      <m:t> </m:t>
                    </m:r>
                  </m:oMath>
                </a14:m>
                <a:r>
                  <a:rPr lang="en-US" sz="2100" dirty="0"/>
                  <a:t> to be normal, the sample size needs to big enough to satisfy both of these inequalities:</a:t>
                </a:r>
              </a:p>
              <a:p>
                <a:r>
                  <a:rPr lang="en-US" sz="2600" dirty="0"/>
                  <a:t>                                    </a:t>
                </a:r>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ea typeface="Cambria Math" panose="02040503050406030204" pitchFamily="18" charset="0"/>
                      </a:rPr>
                      <m:t>×</m:t>
                    </m:r>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 </m:t>
                        </m:r>
                        <m:r>
                          <a:rPr lang="en-US" sz="2600" b="0" i="1" smtClean="0">
                            <a:latin typeface="Cambria Math" panose="02040503050406030204" pitchFamily="18" charset="0"/>
                          </a:rPr>
                          <m:t>𝑝</m:t>
                        </m:r>
                        <m:r>
                          <a:rPr lang="en-US" sz="2600" b="0" i="1" smtClean="0">
                            <a:latin typeface="Cambria Math" panose="02040503050406030204" pitchFamily="18" charset="0"/>
                          </a:rPr>
                          <m:t> </m:t>
                        </m:r>
                      </m:e>
                    </m:acc>
                    <m:r>
                      <a:rPr lang="en-US" sz="2600" b="0" i="1" smtClean="0">
                        <a:latin typeface="Cambria Math" panose="02040503050406030204" pitchFamily="18" charset="0"/>
                        <a:ea typeface="Cambria Math" panose="02040503050406030204" pitchFamily="18" charset="0"/>
                      </a:rPr>
                      <m:t>≥10    </m:t>
                    </m:r>
                    <m:r>
                      <a:rPr lang="en-US" sz="2600" b="0" i="1" smtClean="0">
                        <a:latin typeface="Cambria Math" panose="02040503050406030204" pitchFamily="18" charset="0"/>
                        <a:ea typeface="Cambria Math" panose="02040503050406030204" pitchFamily="18" charset="0"/>
                      </a:rPr>
                      <m:t>𝑎𝑛𝑑</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rPr>
                      <m:t>𝑛</m:t>
                    </m:r>
                    <m:r>
                      <a:rPr lang="en-US" sz="2600" b="0" i="1" smtClean="0">
                        <a:latin typeface="Cambria Math" panose="02040503050406030204" pitchFamily="18" charset="0"/>
                        <a:ea typeface="Cambria Math" panose="02040503050406030204" pitchFamily="18" charset="0"/>
                      </a:rPr>
                      <m:t>×</m:t>
                    </m:r>
                    <m:acc>
                      <m:accPr>
                        <m:chr m:val="̂"/>
                        <m:ctrlPr>
                          <a:rPr lang="en-US" sz="2600" i="1" smtClean="0">
                            <a:latin typeface="Cambria Math" panose="02040503050406030204" pitchFamily="18" charset="0"/>
                          </a:rPr>
                        </m:ctrlPr>
                      </m:accPr>
                      <m:e>
                        <m:r>
                          <a:rPr lang="en-US" sz="2600" b="0" i="1" smtClean="0">
                            <a:latin typeface="Cambria Math" panose="02040503050406030204" pitchFamily="18" charset="0"/>
                          </a:rPr>
                          <m:t> </m:t>
                        </m:r>
                        <m:r>
                          <a:rPr lang="en-US" sz="2600" b="0" i="1" smtClean="0">
                            <a:latin typeface="Cambria Math" panose="02040503050406030204" pitchFamily="18" charset="0"/>
                          </a:rPr>
                          <m:t>𝑞</m:t>
                        </m:r>
                        <m:r>
                          <a:rPr lang="en-US" sz="2600" b="0" i="1" smtClean="0">
                            <a:latin typeface="Cambria Math" panose="02040503050406030204" pitchFamily="18" charset="0"/>
                          </a:rPr>
                          <m:t> </m:t>
                        </m:r>
                      </m:e>
                    </m:acc>
                    <m:r>
                      <a:rPr lang="en-US" sz="2600" b="0" i="1" smtClean="0">
                        <a:latin typeface="Cambria Math" panose="02040503050406030204" pitchFamily="18" charset="0"/>
                        <a:ea typeface="Cambria Math" panose="02040503050406030204" pitchFamily="18" charset="0"/>
                      </a:rPr>
                      <m:t>≥10</m:t>
                    </m:r>
                  </m:oMath>
                </a14:m>
                <a:endParaRPr lang="en-US" sz="2600" dirty="0"/>
              </a:p>
            </p:txBody>
          </p:sp>
        </mc:Choice>
        <mc:Fallback xmlns="">
          <p:sp>
            <p:nvSpPr>
              <p:cNvPr id="7" name="TextBox 6">
                <a:extLst>
                  <a:ext uri="{FF2B5EF4-FFF2-40B4-BE49-F238E27FC236}">
                    <a16:creationId xmlns:a16="http://schemas.microsoft.com/office/drawing/2014/main" id="{93666A5B-4F40-4322-940B-7ABA18C7A0E9}"/>
                  </a:ext>
                </a:extLst>
              </p:cNvPr>
              <p:cNvSpPr txBox="1">
                <a:spLocks noRot="1" noChangeAspect="1" noMove="1" noResize="1" noEditPoints="1" noAdjustHandles="1" noChangeArrowheads="1" noChangeShapeType="1" noTextEdit="1"/>
              </p:cNvSpPr>
              <p:nvPr/>
            </p:nvSpPr>
            <p:spPr>
              <a:xfrm>
                <a:off x="263352" y="3233369"/>
                <a:ext cx="11305256" cy="1176412"/>
              </a:xfrm>
              <a:prstGeom prst="rect">
                <a:avLst/>
              </a:prstGeom>
              <a:blipFill>
                <a:blip r:embed="rId6"/>
                <a:stretch>
                  <a:fillRect l="-647" t="-1036"/>
                </a:stretch>
              </a:blipFill>
            </p:spPr>
            <p:txBody>
              <a:bodyPr/>
              <a:lstStyle/>
              <a:p>
                <a:r>
                  <a:rPr lang="en-US">
                    <a:noFill/>
                  </a:rPr>
                  <a:t> </a:t>
                </a:r>
              </a:p>
            </p:txBody>
          </p:sp>
        </mc:Fallback>
      </mc:AlternateContent>
      <p:graphicFrame>
        <p:nvGraphicFramePr>
          <p:cNvPr id="9" name="Object 2">
            <a:extLst>
              <a:ext uri="{FF2B5EF4-FFF2-40B4-BE49-F238E27FC236}">
                <a16:creationId xmlns:a16="http://schemas.microsoft.com/office/drawing/2014/main" id="{72B75A53-8F25-413D-A03D-2439472D3F33}"/>
              </a:ext>
            </a:extLst>
          </p:cNvPr>
          <p:cNvGraphicFramePr>
            <a:graphicFrameLocks noChangeAspect="1"/>
          </p:cNvGraphicFramePr>
          <p:nvPr>
            <p:extLst>
              <p:ext uri="{D42A27DB-BD31-4B8C-83A1-F6EECF244321}">
                <p14:modId xmlns:p14="http://schemas.microsoft.com/office/powerpoint/2010/main" val="982718740"/>
              </p:ext>
            </p:extLst>
          </p:nvPr>
        </p:nvGraphicFramePr>
        <p:xfrm>
          <a:off x="983432" y="5377847"/>
          <a:ext cx="1980220" cy="1048198"/>
        </p:xfrm>
        <a:graphic>
          <a:graphicData uri="http://schemas.openxmlformats.org/presentationml/2006/ole">
            <mc:AlternateContent xmlns:mc="http://schemas.openxmlformats.org/markup-compatibility/2006">
              <mc:Choice xmlns:v="urn:schemas-microsoft-com:vml" Requires="v">
                <p:oleObj name="Equation" r:id="rId7" imgW="1054080" imgH="558720" progId="Equation.DSMT4">
                  <p:embed/>
                </p:oleObj>
              </mc:Choice>
              <mc:Fallback>
                <p:oleObj name="Equation" r:id="rId7" imgW="1054080" imgH="558720" progId="Equation.DSMT4">
                  <p:embed/>
                  <p:pic>
                    <p:nvPicPr>
                      <p:cNvPr id="9" name="Object 2">
                        <a:extLst>
                          <a:ext uri="{FF2B5EF4-FFF2-40B4-BE49-F238E27FC236}">
                            <a16:creationId xmlns:a16="http://schemas.microsoft.com/office/drawing/2014/main" id="{72B75A53-8F25-413D-A03D-2439472D3F33}"/>
                          </a:ext>
                        </a:extLst>
                      </p:cNvPr>
                      <p:cNvPicPr>
                        <a:picLocks noChangeAspect="1" noChangeArrowheads="1"/>
                      </p:cNvPicPr>
                      <p:nvPr/>
                    </p:nvPicPr>
                    <p:blipFill>
                      <a:blip r:embed="rId8"/>
                      <a:srcRect/>
                      <a:stretch>
                        <a:fillRect/>
                      </a:stretch>
                    </p:blipFill>
                    <p:spPr bwMode="auto">
                      <a:xfrm>
                        <a:off x="983432" y="5377847"/>
                        <a:ext cx="1980220" cy="104819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258C94F-769C-4415-BCAB-90EF19AA732B}"/>
                  </a:ext>
                </a:extLst>
              </p:cNvPr>
              <p:cNvSpPr txBox="1">
                <a:spLocks/>
              </p:cNvSpPr>
              <p:nvPr/>
            </p:nvSpPr>
            <p:spPr bwMode="auto">
              <a:xfrm>
                <a:off x="3287688" y="5445224"/>
                <a:ext cx="3744416" cy="1224136"/>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000" dirty="0">
                    <a:solidFill>
                      <a:srgbClr val="FF0000"/>
                    </a:solidFill>
                    <a:latin typeface="+mn-lt"/>
                    <a:cs typeface="+mn-cs"/>
                  </a:rPr>
                  <a:t>We don’t have “p” so we need to use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𝑝</m:t>
                        </m:r>
                      </m:e>
                    </m:acc>
                  </m:oMath>
                </a14:m>
                <a:r>
                  <a:rPr lang="en-CA" sz="2000" dirty="0">
                    <a:solidFill>
                      <a:srgbClr val="FF0000"/>
                    </a:solidFill>
                    <a:latin typeface="+mn-lt"/>
                    <a:cs typeface="+mn-cs"/>
                  </a:rPr>
                  <a:t> instead for the standard error!!!!</a:t>
                </a:r>
              </a:p>
            </p:txBody>
          </p:sp>
        </mc:Choice>
        <mc:Fallback xmlns="">
          <p:sp>
            <p:nvSpPr>
              <p:cNvPr id="10" name="Content Placeholder 2">
                <a:extLst>
                  <a:ext uri="{FF2B5EF4-FFF2-40B4-BE49-F238E27FC236}">
                    <a16:creationId xmlns:a16="http://schemas.microsoft.com/office/drawing/2014/main" id="{9258C94F-769C-4415-BCAB-90EF19AA732B}"/>
                  </a:ext>
                </a:extLst>
              </p:cNvPr>
              <p:cNvSpPr txBox="1">
                <a:spLocks noRot="1" noChangeAspect="1" noMove="1" noResize="1" noEditPoints="1" noAdjustHandles="1" noChangeArrowheads="1" noChangeShapeType="1" noTextEdit="1"/>
              </p:cNvSpPr>
              <p:nvPr/>
            </p:nvSpPr>
            <p:spPr bwMode="auto">
              <a:xfrm>
                <a:off x="3287688" y="5445224"/>
                <a:ext cx="3744416" cy="1224136"/>
              </a:xfrm>
              <a:prstGeom prst="rect">
                <a:avLst/>
              </a:prstGeom>
              <a:blipFill>
                <a:blip r:embed="rId9"/>
                <a:stretch>
                  <a:fillRect l="-1626" t="-2488"/>
                </a:stretch>
              </a:blipFill>
              <a:ln w="9525">
                <a:noFill/>
                <a:miter lim="800000"/>
                <a:headEnd/>
                <a:tailEnd/>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3C1C9C95-5C22-210C-C76F-5D288DB91803}"/>
              </a:ext>
            </a:extLst>
          </p:cNvPr>
          <p:cNvSpPr txBox="1"/>
          <p:nvPr/>
        </p:nvSpPr>
        <p:spPr>
          <a:xfrm>
            <a:off x="7013401" y="5561902"/>
            <a:ext cx="4650506" cy="923330"/>
          </a:xfrm>
          <a:prstGeom prst="rect">
            <a:avLst/>
          </a:prstGeom>
          <a:noFill/>
        </p:spPr>
        <p:txBody>
          <a:bodyPr wrap="square">
            <a:spAutoFit/>
          </a:bodyPr>
          <a:lstStyle/>
          <a:p>
            <a:r>
              <a:rPr lang="en-US" sz="1800" dirty="0"/>
              <a:t>Population size must be 10 times or greater than the sample size.  This condition must be met to use the standard error formula</a:t>
            </a:r>
            <a:endParaRPr lang="en-US" dirty="0"/>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4DDD146D-EB4D-AAE7-6916-98164139CA5C}"/>
                  </a:ext>
                </a:extLst>
              </p:cNvPr>
              <p:cNvSpPr txBox="1">
                <a:spLocks/>
              </p:cNvSpPr>
              <p:nvPr/>
            </p:nvSpPr>
            <p:spPr bwMode="auto">
              <a:xfrm>
                <a:off x="191344" y="4408419"/>
                <a:ext cx="11161240" cy="964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a:t>When these conditions are met, the distribution of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 </m:t>
                        </m:r>
                        <m:r>
                          <a:rPr lang="en-US" sz="2400" b="0" i="1" smtClean="0">
                            <a:latin typeface="Cambria Math" panose="02040503050406030204" pitchFamily="18" charset="0"/>
                          </a:rPr>
                          <m:t>𝑝</m:t>
                        </m:r>
                        <m:r>
                          <a:rPr lang="en-US" sz="2400" b="0" i="1" smtClean="0">
                            <a:latin typeface="Cambria Math" panose="02040503050406030204" pitchFamily="18" charset="0"/>
                          </a:rPr>
                          <m:t> </m:t>
                        </m:r>
                      </m:e>
                    </m:acc>
                    <m:r>
                      <a:rPr lang="en-US" sz="2400" b="0" i="1" smtClean="0">
                        <a:latin typeface="Cambria Math" panose="02040503050406030204" pitchFamily="18" charset="0"/>
                      </a:rPr>
                      <m:t> </m:t>
                    </m:r>
                  </m:oMath>
                </a14:m>
                <a:r>
                  <a:rPr lang="en-US" dirty="0"/>
                  <a:t>will be normally distributed with a mean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sub>
                    </m:sSub>
                  </m:oMath>
                </a14:m>
                <a:r>
                  <a:rPr lang="en-US" dirty="0"/>
                  <a:t>  and standard error of </a:t>
                </a:r>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𝜎</m:t>
                        </m:r>
                      </m:e>
                      <m:sub>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sub>
                    </m:sSub>
                  </m:oMath>
                </a14:m>
                <a:endParaRPr lang="en-US" sz="2800" dirty="0"/>
              </a:p>
            </p:txBody>
          </p:sp>
        </mc:Choice>
        <mc:Fallback xmlns="">
          <p:sp>
            <p:nvSpPr>
              <p:cNvPr id="13" name="Content Placeholder 2">
                <a:extLst>
                  <a:ext uri="{FF2B5EF4-FFF2-40B4-BE49-F238E27FC236}">
                    <a16:creationId xmlns:a16="http://schemas.microsoft.com/office/drawing/2014/main" id="{4DDD146D-EB4D-AAE7-6916-98164139CA5C}"/>
                  </a:ext>
                </a:extLst>
              </p:cNvPr>
              <p:cNvSpPr txBox="1">
                <a:spLocks noRot="1" noChangeAspect="1" noMove="1" noResize="1" noEditPoints="1" noAdjustHandles="1" noChangeArrowheads="1" noChangeShapeType="1" noTextEdit="1"/>
              </p:cNvSpPr>
              <p:nvPr/>
            </p:nvSpPr>
            <p:spPr bwMode="auto">
              <a:xfrm>
                <a:off x="191344" y="4408419"/>
                <a:ext cx="11161240" cy="964797"/>
              </a:xfrm>
              <a:prstGeom prst="rect">
                <a:avLst/>
              </a:prstGeom>
              <a:blipFill>
                <a:blip r:embed="rId10"/>
                <a:stretch>
                  <a:fillRect l="-218" t="-5063" b="-44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715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BF64-3CD5-431C-9116-AAE934AFAD9C}"/>
              </a:ext>
            </a:extLst>
          </p:cNvPr>
          <p:cNvSpPr>
            <a:spLocks noGrp="1"/>
          </p:cNvSpPr>
          <p:nvPr>
            <p:ph type="title"/>
          </p:nvPr>
        </p:nvSpPr>
        <p:spPr>
          <a:xfrm>
            <a:off x="191344" y="47326"/>
            <a:ext cx="11665296" cy="644824"/>
          </a:xfrm>
        </p:spPr>
        <p:txBody>
          <a:bodyPr>
            <a:normAutofit fontScale="90000"/>
          </a:bodyPr>
          <a:lstStyle/>
          <a:p>
            <a:pPr>
              <a:defRPr/>
            </a:pPr>
            <a:r>
              <a:rPr lang="en-CA" sz="2500" dirty="0"/>
              <a:t>Formula for Confidence Interval for Capturing Population Proportion</a:t>
            </a:r>
          </a:p>
        </p:txBody>
      </p:sp>
      <mc:AlternateContent xmlns:mc="http://schemas.openxmlformats.org/markup-compatibility/2006" xmlns:a14="http://schemas.microsoft.com/office/drawing/2010/main">
        <mc:Choice Requires="a14">
          <p:sp>
            <p:nvSpPr>
              <p:cNvPr id="15364" name="Content Placeholder 2">
                <a:extLst>
                  <a:ext uri="{FF2B5EF4-FFF2-40B4-BE49-F238E27FC236}">
                    <a16:creationId xmlns:a16="http://schemas.microsoft.com/office/drawing/2014/main" id="{5BE54A63-8557-4BD2-884E-2DBA696C702F}"/>
                  </a:ext>
                </a:extLst>
              </p:cNvPr>
              <p:cNvSpPr txBox="1">
                <a:spLocks/>
              </p:cNvSpPr>
              <p:nvPr/>
            </p:nvSpPr>
            <p:spPr bwMode="auto">
              <a:xfrm>
                <a:off x="179587" y="763587"/>
                <a:ext cx="11377264" cy="792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NOTE: When looking for the confidence interval, WE DON’T have ‘p’, population proportion, so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 </m:t>
                        </m:r>
                        <m:r>
                          <a:rPr lang="en-US" sz="2000" b="0" i="1" smtClean="0">
                            <a:latin typeface="Cambria Math" panose="02040503050406030204" pitchFamily="18" charset="0"/>
                          </a:rPr>
                          <m:t>𝑝</m:t>
                        </m:r>
                        <m:r>
                          <a:rPr lang="en-US" sz="2000" b="0" i="1" smtClean="0">
                            <a:latin typeface="Cambria Math" panose="02040503050406030204" pitchFamily="18" charset="0"/>
                          </a:rPr>
                          <m:t> </m:t>
                        </m:r>
                      </m:e>
                    </m:acc>
                    <m:r>
                      <a:rPr lang="en-US" sz="2000" b="0" i="1" smtClean="0">
                        <a:latin typeface="Cambria Math" panose="02040503050406030204" pitchFamily="18" charset="0"/>
                      </a:rPr>
                      <m:t> </m:t>
                    </m:r>
                  </m:oMath>
                </a14:m>
                <a:r>
                  <a:rPr lang="en-CA" altLang="en-US" sz="2100" dirty="0"/>
                  <a:t> is used for the margin of error</a:t>
                </a:r>
              </a:p>
            </p:txBody>
          </p:sp>
        </mc:Choice>
        <mc:Fallback xmlns="">
          <p:sp>
            <p:nvSpPr>
              <p:cNvPr id="15364" name="Content Placeholder 2">
                <a:extLst>
                  <a:ext uri="{FF2B5EF4-FFF2-40B4-BE49-F238E27FC236}">
                    <a16:creationId xmlns:a16="http://schemas.microsoft.com/office/drawing/2014/main" id="{5BE54A63-8557-4BD2-884E-2DBA696C702F}"/>
                  </a:ext>
                </a:extLst>
              </p:cNvPr>
              <p:cNvSpPr txBox="1">
                <a:spLocks noRot="1" noChangeAspect="1" noMove="1" noResize="1" noEditPoints="1" noAdjustHandles="1" noChangeArrowheads="1" noChangeShapeType="1" noTextEdit="1"/>
              </p:cNvSpPr>
              <p:nvPr/>
            </p:nvSpPr>
            <p:spPr bwMode="auto">
              <a:xfrm>
                <a:off x="179587" y="763587"/>
                <a:ext cx="11377264" cy="792162"/>
              </a:xfrm>
              <a:prstGeom prst="rect">
                <a:avLst/>
              </a:prstGeom>
              <a:blipFill>
                <a:blip r:embed="rId4"/>
                <a:stretch>
                  <a:fillRect l="-161" t="-5385"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5366" name="Object 2">
            <a:extLst>
              <a:ext uri="{FF2B5EF4-FFF2-40B4-BE49-F238E27FC236}">
                <a16:creationId xmlns:a16="http://schemas.microsoft.com/office/drawing/2014/main" id="{09655CE4-7182-4715-A335-DE6A8392546F}"/>
              </a:ext>
            </a:extLst>
          </p:cNvPr>
          <p:cNvGraphicFramePr>
            <a:graphicFrameLocks noChangeAspect="1"/>
          </p:cNvGraphicFramePr>
          <p:nvPr>
            <p:extLst>
              <p:ext uri="{D42A27DB-BD31-4B8C-83A1-F6EECF244321}">
                <p14:modId xmlns:p14="http://schemas.microsoft.com/office/powerpoint/2010/main" val="1837232754"/>
              </p:ext>
            </p:extLst>
          </p:nvPr>
        </p:nvGraphicFramePr>
        <p:xfrm>
          <a:off x="3155725" y="1943050"/>
          <a:ext cx="4648200" cy="1436688"/>
        </p:xfrm>
        <a:graphic>
          <a:graphicData uri="http://schemas.openxmlformats.org/presentationml/2006/ole">
            <mc:AlternateContent xmlns:mc="http://schemas.openxmlformats.org/markup-compatibility/2006">
              <mc:Choice xmlns:v="urn:schemas-microsoft-com:vml" Requires="v">
                <p:oleObj name="Equation" r:id="rId5" imgW="1764534" imgH="545863" progId="Equation.DSMT4">
                  <p:embed/>
                </p:oleObj>
              </mc:Choice>
              <mc:Fallback>
                <p:oleObj name="Equation" r:id="rId5" imgW="1764534" imgH="545863" progId="Equation.DSMT4">
                  <p:embed/>
                  <p:pic>
                    <p:nvPicPr>
                      <p:cNvPr id="15366" name="Object 2">
                        <a:extLst>
                          <a:ext uri="{FF2B5EF4-FFF2-40B4-BE49-F238E27FC236}">
                            <a16:creationId xmlns:a16="http://schemas.microsoft.com/office/drawing/2014/main" id="{09655CE4-7182-4715-A335-DE6A83925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725" y="1943050"/>
                        <a:ext cx="4648200" cy="143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371571F0-DE49-4AAA-9C62-3D10E0AD519B}"/>
              </a:ext>
            </a:extLst>
          </p:cNvPr>
          <p:cNvGraphicFramePr>
            <a:graphicFrameLocks noChangeAspect="1"/>
          </p:cNvGraphicFramePr>
          <p:nvPr>
            <p:extLst>
              <p:ext uri="{D42A27DB-BD31-4B8C-83A1-F6EECF244321}">
                <p14:modId xmlns:p14="http://schemas.microsoft.com/office/powerpoint/2010/main" val="3902609495"/>
              </p:ext>
            </p:extLst>
          </p:nvPr>
        </p:nvGraphicFramePr>
        <p:xfrm>
          <a:off x="3171601" y="3195588"/>
          <a:ext cx="1171575" cy="1212850"/>
        </p:xfrm>
        <a:graphic>
          <a:graphicData uri="http://schemas.openxmlformats.org/presentationml/2006/ole">
            <mc:AlternateContent xmlns:mc="http://schemas.openxmlformats.org/markup-compatibility/2006">
              <mc:Choice xmlns:v="urn:schemas-microsoft-com:vml" Requires="v">
                <p:oleObj name="Equation" r:id="rId7" imgW="698197" imgH="723586" progId="Equation.DSMT4">
                  <p:embed/>
                </p:oleObj>
              </mc:Choice>
              <mc:Fallback>
                <p:oleObj name="Equation" r:id="rId7" imgW="698197" imgH="723586" progId="Equation.DSMT4">
                  <p:embed/>
                  <p:pic>
                    <p:nvPicPr>
                      <p:cNvPr id="7" name="Object 6">
                        <a:extLst>
                          <a:ext uri="{FF2B5EF4-FFF2-40B4-BE49-F238E27FC236}">
                            <a16:creationId xmlns:a16="http://schemas.microsoft.com/office/drawing/2014/main" id="{371571F0-DE49-4AAA-9C62-3D10E0AD51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1601" y="3195588"/>
                        <a:ext cx="1171575"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ounded Rectangle 11">
            <a:extLst>
              <a:ext uri="{FF2B5EF4-FFF2-40B4-BE49-F238E27FC236}">
                <a16:creationId xmlns:a16="http://schemas.microsoft.com/office/drawing/2014/main" id="{871597FF-8D5F-4C59-BA96-E4C868313FFC}"/>
              </a:ext>
            </a:extLst>
          </p:cNvPr>
          <p:cNvSpPr/>
          <p:nvPr/>
        </p:nvSpPr>
        <p:spPr>
          <a:xfrm>
            <a:off x="5027388" y="2474863"/>
            <a:ext cx="360363" cy="64770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9" name="Straight Arrow Connector 8">
            <a:extLst>
              <a:ext uri="{FF2B5EF4-FFF2-40B4-BE49-F238E27FC236}">
                <a16:creationId xmlns:a16="http://schemas.microsoft.com/office/drawing/2014/main" id="{084C7867-969C-4C69-B023-9F372638837E}"/>
              </a:ext>
            </a:extLst>
          </p:cNvPr>
          <p:cNvCxnSpPr>
            <a:cxnSpLocks/>
            <a:endCxn id="8" idx="1"/>
          </p:cNvCxnSpPr>
          <p:nvPr/>
        </p:nvCxnSpPr>
        <p:spPr>
          <a:xfrm flipV="1">
            <a:off x="4092351" y="2798713"/>
            <a:ext cx="935037" cy="133191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1" name="Object 10">
            <a:extLst>
              <a:ext uri="{FF2B5EF4-FFF2-40B4-BE49-F238E27FC236}">
                <a16:creationId xmlns:a16="http://schemas.microsoft.com/office/drawing/2014/main" id="{911A6E66-434A-4A00-BAEB-AF6A111C087F}"/>
              </a:ext>
            </a:extLst>
          </p:cNvPr>
          <p:cNvGraphicFramePr>
            <a:graphicFrameLocks noChangeAspect="1"/>
          </p:cNvGraphicFramePr>
          <p:nvPr>
            <p:extLst>
              <p:ext uri="{D42A27DB-BD31-4B8C-83A1-F6EECF244321}">
                <p14:modId xmlns:p14="http://schemas.microsoft.com/office/powerpoint/2010/main" val="3784810911"/>
              </p:ext>
            </p:extLst>
          </p:nvPr>
        </p:nvGraphicFramePr>
        <p:xfrm>
          <a:off x="795111" y="2346275"/>
          <a:ext cx="935038" cy="904875"/>
        </p:xfrm>
        <a:graphic>
          <a:graphicData uri="http://schemas.openxmlformats.org/presentationml/2006/ole">
            <mc:AlternateContent xmlns:mc="http://schemas.openxmlformats.org/markup-compatibility/2006">
              <mc:Choice xmlns:v="urn:schemas-microsoft-com:vml" Requires="v">
                <p:oleObj name="Equation" r:id="rId9" imgW="406048" imgH="393359" progId="Equation.DSMT4">
                  <p:embed/>
                </p:oleObj>
              </mc:Choice>
              <mc:Fallback>
                <p:oleObj name="Equation" r:id="rId9" imgW="406048" imgH="393359" progId="Equation.DSMT4">
                  <p:embed/>
                  <p:pic>
                    <p:nvPicPr>
                      <p:cNvPr id="11" name="Object 10">
                        <a:extLst>
                          <a:ext uri="{FF2B5EF4-FFF2-40B4-BE49-F238E27FC236}">
                            <a16:creationId xmlns:a16="http://schemas.microsoft.com/office/drawing/2014/main" id="{911A6E66-434A-4A00-BAEB-AF6A111C08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111" y="2346275"/>
                        <a:ext cx="9350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a:extLst>
              <a:ext uri="{FF2B5EF4-FFF2-40B4-BE49-F238E27FC236}">
                <a16:creationId xmlns:a16="http://schemas.microsoft.com/office/drawing/2014/main" id="{49A4C35E-CC90-4DFC-9874-8F292C4AD22D}"/>
              </a:ext>
            </a:extLst>
          </p:cNvPr>
          <p:cNvGraphicFramePr>
            <a:graphicFrameLocks noChangeAspect="1"/>
          </p:cNvGraphicFramePr>
          <p:nvPr>
            <p:extLst>
              <p:ext uri="{D42A27DB-BD31-4B8C-83A1-F6EECF244321}">
                <p14:modId xmlns:p14="http://schemas.microsoft.com/office/powerpoint/2010/main" val="3793392474"/>
              </p:ext>
            </p:extLst>
          </p:nvPr>
        </p:nvGraphicFramePr>
        <p:xfrm>
          <a:off x="270966" y="3230512"/>
          <a:ext cx="2447925" cy="360363"/>
        </p:xfrm>
        <a:graphic>
          <a:graphicData uri="http://schemas.openxmlformats.org/presentationml/2006/ole">
            <mc:AlternateContent xmlns:mc="http://schemas.openxmlformats.org/markup-compatibility/2006">
              <mc:Choice xmlns:v="urn:schemas-microsoft-com:vml" Requires="v">
                <p:oleObj name="Equation" r:id="rId11" imgW="1384300" imgH="203200" progId="Equation.DSMT4">
                  <p:embed/>
                </p:oleObj>
              </mc:Choice>
              <mc:Fallback>
                <p:oleObj name="Equation" r:id="rId11" imgW="1384300" imgH="203200" progId="Equation.DSMT4">
                  <p:embed/>
                  <p:pic>
                    <p:nvPicPr>
                      <p:cNvPr id="12" name="Object 11">
                        <a:extLst>
                          <a:ext uri="{FF2B5EF4-FFF2-40B4-BE49-F238E27FC236}">
                            <a16:creationId xmlns:a16="http://schemas.microsoft.com/office/drawing/2014/main" id="{49A4C35E-CC90-4DFC-9874-8F292C4AD2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966" y="3230512"/>
                        <a:ext cx="2447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a:extLst>
              <a:ext uri="{FF2B5EF4-FFF2-40B4-BE49-F238E27FC236}">
                <a16:creationId xmlns:a16="http://schemas.microsoft.com/office/drawing/2014/main" id="{B8FAFFBD-4B50-4EBE-B75F-DD5122BBF486}"/>
              </a:ext>
            </a:extLst>
          </p:cNvPr>
          <p:cNvGraphicFramePr>
            <a:graphicFrameLocks noChangeAspect="1"/>
          </p:cNvGraphicFramePr>
          <p:nvPr>
            <p:extLst>
              <p:ext uri="{D42A27DB-BD31-4B8C-83A1-F6EECF244321}">
                <p14:modId xmlns:p14="http://schemas.microsoft.com/office/powerpoint/2010/main" val="782539940"/>
              </p:ext>
            </p:extLst>
          </p:nvPr>
        </p:nvGraphicFramePr>
        <p:xfrm>
          <a:off x="270965" y="3662312"/>
          <a:ext cx="2224088" cy="358775"/>
        </p:xfrm>
        <a:graphic>
          <a:graphicData uri="http://schemas.openxmlformats.org/presentationml/2006/ole">
            <mc:AlternateContent xmlns:mc="http://schemas.openxmlformats.org/markup-compatibility/2006">
              <mc:Choice xmlns:v="urn:schemas-microsoft-com:vml" Requires="v">
                <p:oleObj name="Equation" r:id="rId13" imgW="1256755" imgH="203112" progId="Equation.DSMT4">
                  <p:embed/>
                </p:oleObj>
              </mc:Choice>
              <mc:Fallback>
                <p:oleObj name="Equation" r:id="rId13" imgW="1256755" imgH="203112" progId="Equation.DSMT4">
                  <p:embed/>
                  <p:pic>
                    <p:nvPicPr>
                      <p:cNvPr id="13" name="Object 12">
                        <a:extLst>
                          <a:ext uri="{FF2B5EF4-FFF2-40B4-BE49-F238E27FC236}">
                            <a16:creationId xmlns:a16="http://schemas.microsoft.com/office/drawing/2014/main" id="{B8FAFFBD-4B50-4EBE-B75F-DD5122BBF4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965" y="3662312"/>
                        <a:ext cx="22240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ounded Rectangle 14">
            <a:extLst>
              <a:ext uri="{FF2B5EF4-FFF2-40B4-BE49-F238E27FC236}">
                <a16:creationId xmlns:a16="http://schemas.microsoft.com/office/drawing/2014/main" id="{86C5E7A6-B605-4B75-9C54-5430C05A1876}"/>
              </a:ext>
            </a:extLst>
          </p:cNvPr>
          <p:cNvSpPr/>
          <p:nvPr/>
        </p:nvSpPr>
        <p:spPr>
          <a:xfrm>
            <a:off x="5675088" y="2473275"/>
            <a:ext cx="360363" cy="64770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6" name="Straight Arrow Connector 15">
            <a:extLst>
              <a:ext uri="{FF2B5EF4-FFF2-40B4-BE49-F238E27FC236}">
                <a16:creationId xmlns:a16="http://schemas.microsoft.com/office/drawing/2014/main" id="{4AEECE57-2BF1-4439-B37B-82CEBEF5E077}"/>
              </a:ext>
            </a:extLst>
          </p:cNvPr>
          <p:cNvCxnSpPr>
            <a:endCxn id="15" idx="2"/>
          </p:cNvCxnSpPr>
          <p:nvPr/>
        </p:nvCxnSpPr>
        <p:spPr>
          <a:xfrm rot="5400000" flipH="1" flipV="1">
            <a:off x="4918644" y="3156694"/>
            <a:ext cx="971550" cy="90011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A82CD916-C9B4-413F-BEE0-D7AA11144F98}"/>
              </a:ext>
            </a:extLst>
          </p:cNvPr>
          <p:cNvSpPr txBox="1">
            <a:spLocks/>
          </p:cNvSpPr>
          <p:nvPr/>
        </p:nvSpPr>
        <p:spPr bwMode="auto">
          <a:xfrm>
            <a:off x="4092350" y="4249689"/>
            <a:ext cx="2400300" cy="1265237"/>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000" dirty="0">
                <a:solidFill>
                  <a:srgbClr val="FF0000"/>
                </a:solidFill>
                <a:latin typeface="+mn-lt"/>
                <a:cs typeface="+mn-cs"/>
              </a:rPr>
              <a:t>Critical z* value, depends on level of confidence</a:t>
            </a:r>
          </a:p>
        </p:txBody>
      </p:sp>
      <p:graphicFrame>
        <p:nvGraphicFramePr>
          <p:cNvPr id="18" name="Object 17">
            <a:extLst>
              <a:ext uri="{FF2B5EF4-FFF2-40B4-BE49-F238E27FC236}">
                <a16:creationId xmlns:a16="http://schemas.microsoft.com/office/drawing/2014/main" id="{2DFABF09-7ABD-44C0-89FC-1DE832100A60}"/>
              </a:ext>
            </a:extLst>
          </p:cNvPr>
          <p:cNvGraphicFramePr>
            <a:graphicFrameLocks noChangeAspect="1"/>
          </p:cNvGraphicFramePr>
          <p:nvPr>
            <p:extLst>
              <p:ext uri="{D42A27DB-BD31-4B8C-83A1-F6EECF244321}">
                <p14:modId xmlns:p14="http://schemas.microsoft.com/office/powerpoint/2010/main" val="3405144995"/>
              </p:ext>
            </p:extLst>
          </p:nvPr>
        </p:nvGraphicFramePr>
        <p:xfrm>
          <a:off x="8267476" y="3201938"/>
          <a:ext cx="2066925" cy="425450"/>
        </p:xfrm>
        <a:graphic>
          <a:graphicData uri="http://schemas.openxmlformats.org/presentationml/2006/ole">
            <mc:AlternateContent xmlns:mc="http://schemas.openxmlformats.org/markup-compatibility/2006">
              <mc:Choice xmlns:v="urn:schemas-microsoft-com:vml" Requires="v">
                <p:oleObj name="Equation" r:id="rId15" imgW="1231366" imgH="253890" progId="Equation.DSMT4">
                  <p:embed/>
                </p:oleObj>
              </mc:Choice>
              <mc:Fallback>
                <p:oleObj name="Equation" r:id="rId15" imgW="1231366" imgH="253890" progId="Equation.DSMT4">
                  <p:embed/>
                  <p:pic>
                    <p:nvPicPr>
                      <p:cNvPr id="18" name="Object 17">
                        <a:extLst>
                          <a:ext uri="{FF2B5EF4-FFF2-40B4-BE49-F238E27FC236}">
                            <a16:creationId xmlns:a16="http://schemas.microsoft.com/office/drawing/2014/main" id="{2DFABF09-7ABD-44C0-89FC-1DE832100A6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67476" y="3201938"/>
                        <a:ext cx="20669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ounded Rectangle 17">
            <a:extLst>
              <a:ext uri="{FF2B5EF4-FFF2-40B4-BE49-F238E27FC236}">
                <a16:creationId xmlns:a16="http://schemas.microsoft.com/office/drawing/2014/main" id="{0221603D-9EB4-469F-B698-E4596220568D}"/>
              </a:ext>
            </a:extLst>
          </p:cNvPr>
          <p:cNvSpPr/>
          <p:nvPr/>
        </p:nvSpPr>
        <p:spPr>
          <a:xfrm>
            <a:off x="6076726" y="1963688"/>
            <a:ext cx="1800225" cy="143986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20" name="Straight Arrow Connector 19">
            <a:extLst>
              <a:ext uri="{FF2B5EF4-FFF2-40B4-BE49-F238E27FC236}">
                <a16:creationId xmlns:a16="http://schemas.microsoft.com/office/drawing/2014/main" id="{F470FEE3-4DF4-4652-9CD5-C08692672119}"/>
              </a:ext>
            </a:extLst>
          </p:cNvPr>
          <p:cNvCxnSpPr>
            <a:endCxn id="19" idx="3"/>
          </p:cNvCxnSpPr>
          <p:nvPr/>
        </p:nvCxnSpPr>
        <p:spPr>
          <a:xfrm rot="10800000">
            <a:off x="7876950" y="2684413"/>
            <a:ext cx="792162" cy="57626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DFCF265C-C018-48D5-A5A8-0F8713CC9763}"/>
              </a:ext>
            </a:extLst>
          </p:cNvPr>
          <p:cNvSpPr txBox="1">
            <a:spLocks/>
          </p:cNvSpPr>
          <p:nvPr/>
        </p:nvSpPr>
        <p:spPr bwMode="auto">
          <a:xfrm>
            <a:off x="8016650" y="3609926"/>
            <a:ext cx="2559050" cy="167322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000" dirty="0">
                <a:solidFill>
                  <a:srgbClr val="FF0000"/>
                </a:solidFill>
                <a:latin typeface="+mn-lt"/>
                <a:cs typeface="+mn-cs"/>
              </a:rPr>
              <a:t>Standard error</a:t>
            </a:r>
            <a:br>
              <a:rPr lang="en-CA" sz="2000" dirty="0">
                <a:solidFill>
                  <a:srgbClr val="FF0000"/>
                </a:solidFill>
                <a:latin typeface="+mn-lt"/>
                <a:cs typeface="+mn-cs"/>
              </a:rPr>
            </a:br>
            <a:r>
              <a:rPr lang="en-CA" sz="2000" dirty="0">
                <a:solidFill>
                  <a:srgbClr val="FF0000"/>
                </a:solidFill>
                <a:latin typeface="+mn-lt"/>
                <a:cs typeface="+mn-cs"/>
              </a:rPr>
              <a:t>is just another way of saying standard deviation </a:t>
            </a:r>
          </a:p>
        </p:txBody>
      </p:sp>
      <p:graphicFrame>
        <p:nvGraphicFramePr>
          <p:cNvPr id="24" name="Object 23">
            <a:extLst>
              <a:ext uri="{FF2B5EF4-FFF2-40B4-BE49-F238E27FC236}">
                <a16:creationId xmlns:a16="http://schemas.microsoft.com/office/drawing/2014/main" id="{8E5B9912-0270-4713-8179-0EB755D16563}"/>
              </a:ext>
            </a:extLst>
          </p:cNvPr>
          <p:cNvGraphicFramePr>
            <a:graphicFrameLocks noChangeAspect="1"/>
          </p:cNvGraphicFramePr>
          <p:nvPr>
            <p:extLst>
              <p:ext uri="{D42A27DB-BD31-4B8C-83A1-F6EECF244321}">
                <p14:modId xmlns:p14="http://schemas.microsoft.com/office/powerpoint/2010/main" val="857830805"/>
              </p:ext>
            </p:extLst>
          </p:nvPr>
        </p:nvGraphicFramePr>
        <p:xfrm>
          <a:off x="6581550" y="5789564"/>
          <a:ext cx="1725612" cy="339725"/>
        </p:xfrm>
        <a:graphic>
          <a:graphicData uri="http://schemas.openxmlformats.org/presentationml/2006/ole">
            <mc:AlternateContent xmlns:mc="http://schemas.openxmlformats.org/markup-compatibility/2006">
              <mc:Choice xmlns:v="urn:schemas-microsoft-com:vml" Requires="v">
                <p:oleObj name="Equation" r:id="rId17" imgW="1028254" imgH="203112" progId="Equation.DSMT4">
                  <p:embed/>
                </p:oleObj>
              </mc:Choice>
              <mc:Fallback>
                <p:oleObj name="Equation" r:id="rId17" imgW="1028254" imgH="203112" progId="Equation.DSMT4">
                  <p:embed/>
                  <p:pic>
                    <p:nvPicPr>
                      <p:cNvPr id="24" name="Object 23">
                        <a:extLst>
                          <a:ext uri="{FF2B5EF4-FFF2-40B4-BE49-F238E27FC236}">
                            <a16:creationId xmlns:a16="http://schemas.microsoft.com/office/drawing/2014/main" id="{8E5B9912-0270-4713-8179-0EB755D1656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81550" y="5789564"/>
                        <a:ext cx="17256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ounded Rectangle 17">
            <a:extLst>
              <a:ext uri="{FF2B5EF4-FFF2-40B4-BE49-F238E27FC236}">
                <a16:creationId xmlns:a16="http://schemas.microsoft.com/office/drawing/2014/main" id="{A3D1B216-0D50-4DE8-AF67-5086D1EF19C0}"/>
              </a:ext>
            </a:extLst>
          </p:cNvPr>
          <p:cNvSpPr/>
          <p:nvPr/>
        </p:nvSpPr>
        <p:spPr>
          <a:xfrm>
            <a:off x="5610001" y="1895426"/>
            <a:ext cx="2428875" cy="1577975"/>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26" name="Straight Arrow Connector 25">
            <a:extLst>
              <a:ext uri="{FF2B5EF4-FFF2-40B4-BE49-F238E27FC236}">
                <a16:creationId xmlns:a16="http://schemas.microsoft.com/office/drawing/2014/main" id="{B0A24104-4507-4B73-9621-749F112C3610}"/>
              </a:ext>
            </a:extLst>
          </p:cNvPr>
          <p:cNvCxnSpPr>
            <a:cxnSpLocks/>
            <a:stCxn id="24" idx="0"/>
          </p:cNvCxnSpPr>
          <p:nvPr/>
        </p:nvCxnSpPr>
        <p:spPr>
          <a:xfrm flipH="1" flipV="1">
            <a:off x="6984776" y="3606751"/>
            <a:ext cx="458787" cy="218281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childTnLst>
                                </p:cTn>
                              </p:par>
                              <p:par>
                                <p:cTn id="44" presetID="2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2000"/>
                                        <p:tgtEl>
                                          <p:spTgt spid="15"/>
                                        </p:tgtEl>
                                      </p:cBhvr>
                                    </p:animEffect>
                                    <p:set>
                                      <p:cBhvr>
                                        <p:cTn id="54" dur="1" fill="hold">
                                          <p:stCondLst>
                                            <p:cond delay="1999"/>
                                          </p:stCondLst>
                                        </p:cTn>
                                        <p:tgtEl>
                                          <p:spTgt spid="1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par>
                          <p:cTn id="63" fill="hold" nodeType="afterGroup">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childTnLst>
                                </p:cTn>
                              </p:par>
                              <p:par>
                                <p:cTn id="67" presetID="22" presetClass="entr" presetSubtype="2"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1" nodeType="clickEffect">
                                  <p:stCondLst>
                                    <p:cond delay="0"/>
                                  </p:stCondLst>
                                  <p:childTnLst>
                                    <p:animEffect transition="out" filter="fade">
                                      <p:cBhvr>
                                        <p:cTn id="78" dur="2000"/>
                                        <p:tgtEl>
                                          <p:spTgt spid="19"/>
                                        </p:tgtEl>
                                      </p:cBhvr>
                                    </p:animEffect>
                                    <p:set>
                                      <p:cBhvr>
                                        <p:cTn id="79" dur="1" fill="hold">
                                          <p:stCondLst>
                                            <p:cond delay="1999"/>
                                          </p:stCondLst>
                                        </p:cTn>
                                        <p:tgtEl>
                                          <p:spTgt spid="1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20"/>
                                        </p:tgtEl>
                                      </p:cBhvr>
                                    </p:animEffect>
                                    <p:set>
                                      <p:cBhvr>
                                        <p:cTn id="82" dur="1" fill="hold">
                                          <p:stCondLst>
                                            <p:cond delay="1999"/>
                                          </p:stCondLst>
                                        </p:cTn>
                                        <p:tgtEl>
                                          <p:spTgt spid="20"/>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childTnLst>
                          </p:cTn>
                        </p:par>
                        <p:par>
                          <p:cTn id="88" fill="hold" nodeType="afterGroup">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000"/>
                                        <p:tgtEl>
                                          <p:spTgt spid="25"/>
                                        </p:tgtEl>
                                      </p:cBhvr>
                                    </p:animEffect>
                                  </p:childTnLst>
                                </p:cTn>
                              </p:par>
                              <p:par>
                                <p:cTn id="92" presetID="22" presetClass="entr" presetSubtype="2" fill="hold"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right)">
                                      <p:cBhvr>
                                        <p:cTn id="94" dur="500"/>
                                        <p:tgtEl>
                                          <p:spTgt spid="2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grpId="1" nodeType="clickEffect">
                                  <p:stCondLst>
                                    <p:cond delay="0"/>
                                  </p:stCondLst>
                                  <p:childTnLst>
                                    <p:animEffect transition="out" filter="fade">
                                      <p:cBhvr>
                                        <p:cTn id="98" dur="2000"/>
                                        <p:tgtEl>
                                          <p:spTgt spid="25"/>
                                        </p:tgtEl>
                                      </p:cBhvr>
                                    </p:animEffect>
                                    <p:set>
                                      <p:cBhvr>
                                        <p:cTn id="99" dur="1" fill="hold">
                                          <p:stCondLst>
                                            <p:cond delay="1999"/>
                                          </p:stCondLst>
                                        </p:cTn>
                                        <p:tgtEl>
                                          <p:spTgt spid="2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26"/>
                                        </p:tgtEl>
                                      </p:cBhvr>
                                    </p:animEffect>
                                    <p:set>
                                      <p:cBhvr>
                                        <p:cTn id="102"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P spid="15" grpId="1" animBg="1"/>
      <p:bldP spid="17" grpId="0"/>
      <p:bldP spid="19" grpId="0" animBg="1"/>
      <p:bldP spid="19" grpId="1" animBg="1"/>
      <p:bldP spid="22" grpId="0"/>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6C9F-E3D3-4436-9BBE-C7A04D3F74BA}"/>
              </a:ext>
            </a:extLst>
          </p:cNvPr>
          <p:cNvSpPr>
            <a:spLocks noGrp="1"/>
          </p:cNvSpPr>
          <p:nvPr>
            <p:ph type="title"/>
          </p:nvPr>
        </p:nvSpPr>
        <p:spPr>
          <a:xfrm>
            <a:off x="335360" y="274638"/>
            <a:ext cx="10729192" cy="562074"/>
          </a:xfrm>
        </p:spPr>
        <p:txBody>
          <a:bodyPr>
            <a:normAutofit/>
          </a:bodyPr>
          <a:lstStyle/>
          <a:p>
            <a:r>
              <a:rPr lang="en-US" dirty="0"/>
              <a:t>Practice: Finding probability of a Sample Proportion: </a:t>
            </a:r>
          </a:p>
        </p:txBody>
      </p:sp>
      <p:sp>
        <p:nvSpPr>
          <p:cNvPr id="3" name="Content Placeholder 2">
            <a:extLst>
              <a:ext uri="{FF2B5EF4-FFF2-40B4-BE49-F238E27FC236}">
                <a16:creationId xmlns:a16="http://schemas.microsoft.com/office/drawing/2014/main" id="{EFEA3A6A-5687-4B2A-B946-E1E53746F027}"/>
              </a:ext>
            </a:extLst>
          </p:cNvPr>
          <p:cNvSpPr>
            <a:spLocks noGrp="1"/>
          </p:cNvSpPr>
          <p:nvPr>
            <p:ph sz="quarter" idx="1"/>
          </p:nvPr>
        </p:nvSpPr>
        <p:spPr>
          <a:xfrm>
            <a:off x="191344" y="908720"/>
            <a:ext cx="11665296" cy="1512168"/>
          </a:xfrm>
        </p:spPr>
        <p:txBody>
          <a:bodyPr/>
          <a:lstStyle/>
          <a:p>
            <a:pPr marL="0" indent="0">
              <a:buNone/>
            </a:pPr>
            <a:r>
              <a:rPr lang="en-US" sz="2200" dirty="0"/>
              <a:t>Ex: Suppose your job at a fruit warehouse is to check each shipment of bananas for quality assurance. A truckload has 95% of it’s bananas that is acceptable for processing.  If we take a SRS and more than 10% are found to be unacceptable, then you must reject the shipment.  To inspect the shipment, you randomly test 200 bananas.  </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F5B9521-D0FB-46B7-AB1D-EBF1A3D2620A}"/>
                  </a:ext>
                </a:extLst>
              </p:cNvPr>
              <p:cNvSpPr txBox="1">
                <a:spLocks/>
              </p:cNvSpPr>
              <p:nvPr/>
            </p:nvSpPr>
            <p:spPr bwMode="auto">
              <a:xfrm>
                <a:off x="191344" y="2348880"/>
                <a:ext cx="11665296" cy="4365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2200" dirty="0"/>
                  <a:t>a) Define the parameters and statistics:  </a:t>
                </a:r>
                <a:r>
                  <a:rPr lang="en-US" sz="2200" i="1" dirty="0"/>
                  <a:t>p</a:t>
                </a:r>
                <a:r>
                  <a:rPr lang="en-US" sz="2200" dirty="0"/>
                  <a:t>,  </a:t>
                </a:r>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𝑝</m:t>
                        </m:r>
                      </m:e>
                    </m:acc>
                  </m:oMath>
                </a14:m>
                <a:r>
                  <a:rPr lang="en-US" sz="2200" dirty="0"/>
                  <a:t>, </a:t>
                </a:r>
                <a14:m>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𝜇</m:t>
                        </m:r>
                      </m:e>
                      <m:sub>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𝑝</m:t>
                            </m:r>
                          </m:e>
                        </m:acc>
                      </m:sub>
                    </m:sSub>
                    <m:r>
                      <a:rPr lang="en-US" sz="2200" b="0" i="1" smtClean="0">
                        <a:latin typeface="Cambria Math" panose="02040503050406030204" pitchFamily="18" charset="0"/>
                      </a:rPr>
                      <m:t>, </m:t>
                    </m:r>
                    <m:r>
                      <a:rPr lang="en-US" sz="2200" b="0" i="1" smtClean="0">
                        <a:latin typeface="Cambria Math" panose="02040503050406030204" pitchFamily="18" charset="0"/>
                      </a:rPr>
                      <m:t>𝑎𝑛𝑑</m:t>
                    </m:r>
                    <m:sSub>
                      <m:sSubPr>
                        <m:ctrlPr>
                          <a:rPr lang="en-US" sz="2200" i="1">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oMath>
                </a14:m>
                <a:endParaRPr lang="en-US" sz="2200" dirty="0"/>
              </a:p>
              <a:p>
                <a:pPr marL="0" indent="0">
                  <a:buNone/>
                </a:pPr>
                <a:endParaRPr lang="en-US" sz="2200" dirty="0"/>
              </a:p>
              <a:p>
                <a:pPr marL="0" indent="0">
                  <a:buNone/>
                </a:pPr>
                <a:r>
                  <a:rPr lang="en-US" sz="2200" dirty="0"/>
                  <a:t>b) What is </a:t>
                </a:r>
                <a:r>
                  <a:rPr lang="en-US" sz="2200" i="1" dirty="0"/>
                  <a:t>p</a:t>
                </a:r>
                <a:r>
                  <a:rPr lang="en-US" sz="2200" dirty="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r>
                      <a:rPr lang="en-US" sz="2200" i="1">
                        <a:latin typeface="Cambria Math" panose="02040503050406030204" pitchFamily="18" charset="0"/>
                      </a:rPr>
                      <m:t>, </m:t>
                    </m:r>
                    <m:r>
                      <a:rPr lang="en-US" sz="2200" i="1">
                        <a:latin typeface="Cambria Math" panose="02040503050406030204" pitchFamily="18" charset="0"/>
                      </a:rPr>
                      <m:t>𝑎𝑛𝑑</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r>
                      <a:rPr lang="en-US" sz="2200" b="0" i="0" smtClean="0">
                        <a:latin typeface="Cambria Math" panose="02040503050406030204" pitchFamily="18" charset="0"/>
                      </a:rPr>
                      <m:t> </m:t>
                    </m:r>
                    <m:r>
                      <m:rPr>
                        <m:sty m:val="p"/>
                      </m:rPr>
                      <a:rPr lang="en-US" sz="2200" b="0" i="0" smtClean="0">
                        <a:latin typeface="Cambria Math" panose="02040503050406030204" pitchFamily="18" charset="0"/>
                      </a:rPr>
                      <m:t>equal</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to</m:t>
                    </m:r>
                  </m:oMath>
                </a14:m>
                <a:r>
                  <a:rPr lang="en-US" sz="2200" b="0" dirty="0"/>
                  <a:t>?</a:t>
                </a:r>
                <a:br>
                  <a:rPr lang="en-US" sz="2200" b="0" dirty="0"/>
                </a:br>
                <a:endParaRPr lang="en-US" sz="2200" b="0" dirty="0"/>
              </a:p>
              <a:p>
                <a:pPr marL="0" indent="0">
                  <a:buNone/>
                </a:pPr>
                <a:r>
                  <a:rPr lang="en-US" sz="2200" b="0" dirty="0"/>
                  <a:t>c) What conditions must be met to assume that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r>
                      <a:rPr lang="en-US" sz="2200" b="0" i="0" smtClean="0">
                        <a:latin typeface="Cambria Math" panose="02040503050406030204" pitchFamily="18" charset="0"/>
                      </a:rPr>
                      <m:t> </m:t>
                    </m:r>
                    <m:r>
                      <m:rPr>
                        <m:sty m:val="p"/>
                      </m:rPr>
                      <a:rPr lang="en-US" sz="2200" b="0" i="0" smtClean="0">
                        <a:latin typeface="Cambria Math" panose="02040503050406030204" pitchFamily="18" charset="0"/>
                      </a:rPr>
                      <m:t>is</m:t>
                    </m:r>
                    <m:r>
                      <a:rPr lang="en-US" sz="2200" b="0" i="0" smtClean="0">
                        <a:latin typeface="Cambria Math" panose="02040503050406030204" pitchFamily="18" charset="0"/>
                      </a:rPr>
                      <m:t> </m:t>
                    </m:r>
                  </m:oMath>
                </a14:m>
                <a:r>
                  <a:rPr lang="en-US" sz="2200" b="0" dirty="0"/>
                  <a:t>normally distributed? </a:t>
                </a:r>
                <a:br>
                  <a:rPr lang="en-US" sz="2200" b="0" dirty="0"/>
                </a:br>
                <a:endParaRPr lang="en-US" sz="2200" b="0" dirty="0"/>
              </a:p>
              <a:p>
                <a:pPr marL="0" indent="0">
                  <a:buNone/>
                </a:pPr>
                <a:r>
                  <a:rPr lang="en-US" sz="2200" dirty="0"/>
                  <a:t>c) What conditions must be met to use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oMath>
                </a14:m>
                <a:r>
                  <a:rPr lang="en-US" sz="2200" dirty="0"/>
                  <a:t>?</a:t>
                </a:r>
                <a:br>
                  <a:rPr lang="en-US" sz="2200" dirty="0"/>
                </a:br>
                <a:endParaRPr lang="en-US" sz="2200" dirty="0"/>
              </a:p>
              <a:p>
                <a:pPr marL="0" indent="0">
                  <a:buNone/>
                </a:pPr>
                <a:r>
                  <a:rPr lang="en-US" sz="2200" dirty="0"/>
                  <a:t>d) Draw the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r>
                      <a:rPr lang="en-US" sz="2200">
                        <a:latin typeface="Cambria Math" panose="02040503050406030204" pitchFamily="18" charset="0"/>
                      </a:rPr>
                      <m:t> </m:t>
                    </m:r>
                  </m:oMath>
                </a14:m>
                <a:r>
                  <a:rPr lang="en-US" sz="2200" dirty="0"/>
                  <a:t> and then find/shade in the probability that the truckload will be rejected</a:t>
                </a:r>
              </a:p>
              <a:p>
                <a:pPr marL="0" indent="0">
                  <a:buNone/>
                </a:pPr>
                <a:endParaRPr lang="en-US" sz="2200" dirty="0"/>
              </a:p>
            </p:txBody>
          </p:sp>
        </mc:Choice>
        <mc:Fallback xmlns="">
          <p:sp>
            <p:nvSpPr>
              <p:cNvPr id="5" name="Content Placeholder 2">
                <a:extLst>
                  <a:ext uri="{FF2B5EF4-FFF2-40B4-BE49-F238E27FC236}">
                    <a16:creationId xmlns:a16="http://schemas.microsoft.com/office/drawing/2014/main" id="{2F5B9521-D0FB-46B7-AB1D-EBF1A3D2620A}"/>
                  </a:ext>
                </a:extLst>
              </p:cNvPr>
              <p:cNvSpPr txBox="1">
                <a:spLocks noRot="1" noChangeAspect="1" noMove="1" noResize="1" noEditPoints="1" noAdjustHandles="1" noChangeArrowheads="1" noChangeShapeType="1" noTextEdit="1"/>
              </p:cNvSpPr>
              <p:nvPr/>
            </p:nvSpPr>
            <p:spPr bwMode="auto">
              <a:xfrm>
                <a:off x="191344" y="2348880"/>
                <a:ext cx="11665296" cy="4365104"/>
              </a:xfrm>
              <a:prstGeom prst="rect">
                <a:avLst/>
              </a:prstGeom>
              <a:blipFill>
                <a:blip r:embed="rId4"/>
                <a:stretch>
                  <a:fillRect l="-679" t="-978" r="-13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2034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AA0BF5-0F67-4DD8-AAED-FAA4B8110F5F}"/>
                  </a:ext>
                </a:extLst>
              </p:cNvPr>
              <p:cNvSpPr>
                <a:spLocks noGrp="1"/>
              </p:cNvSpPr>
              <p:nvPr>
                <p:ph sz="quarter" idx="1"/>
              </p:nvPr>
            </p:nvSpPr>
            <p:spPr>
              <a:xfrm>
                <a:off x="335360" y="116632"/>
                <a:ext cx="11377264" cy="1080120"/>
              </a:xfrm>
            </p:spPr>
            <p:txBody>
              <a:bodyPr/>
              <a:lstStyle/>
              <a:p>
                <a:pPr marL="0" indent="0">
                  <a:buNone/>
                </a:pPr>
                <a:r>
                  <a:rPr lang="en-US" dirty="0"/>
                  <a:t>Answer: ‘p” can be defined as the proportion of bananas in the truckload that are “unacceptable” for processing.  Since 95% are acceptable, then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=0.05</m:t>
                    </m:r>
                  </m:oMath>
                </a14:m>
                <a:endParaRPr lang="en-US" dirty="0"/>
              </a:p>
            </p:txBody>
          </p:sp>
        </mc:Choice>
        <mc:Fallback xmlns="">
          <p:sp>
            <p:nvSpPr>
              <p:cNvPr id="3" name="Content Placeholder 2">
                <a:extLst>
                  <a:ext uri="{FF2B5EF4-FFF2-40B4-BE49-F238E27FC236}">
                    <a16:creationId xmlns:a16="http://schemas.microsoft.com/office/drawing/2014/main" id="{1AAA0BF5-0F67-4DD8-AAED-FAA4B8110F5F}"/>
                  </a:ext>
                </a:extLst>
              </p:cNvPr>
              <p:cNvSpPr>
                <a:spLocks noGrp="1" noRot="1" noChangeAspect="1" noMove="1" noResize="1" noEditPoints="1" noAdjustHandles="1" noChangeArrowheads="1" noChangeShapeType="1" noTextEdit="1"/>
              </p:cNvSpPr>
              <p:nvPr>
                <p:ph sz="quarter" idx="1"/>
              </p:nvPr>
            </p:nvSpPr>
            <p:spPr>
              <a:xfrm>
                <a:off x="335360" y="116632"/>
                <a:ext cx="11377264" cy="1080120"/>
              </a:xfrm>
              <a:blipFill>
                <a:blip r:embed="rId4"/>
                <a:stretch>
                  <a:fillRect l="-804" t="-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E1663CDB-D95B-4F68-A8CE-28A8852F56EA}"/>
                  </a:ext>
                </a:extLst>
              </p:cNvPr>
              <p:cNvSpPr txBox="1">
                <a:spLocks/>
              </p:cNvSpPr>
              <p:nvPr/>
            </p:nvSpPr>
            <p:spPr bwMode="auto">
              <a:xfrm>
                <a:off x="335360" y="1124744"/>
                <a:ext cx="11377264" cy="1080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oMath>
                </a14:m>
                <a:r>
                  <a:rPr lang="en-US" dirty="0"/>
                  <a:t>the sample proportion, the proportion in my sample that are unacceptable. We don’t have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 </m:t>
                    </m:r>
                  </m:oMath>
                </a14:m>
                <a:r>
                  <a:rPr lang="en-US" dirty="0"/>
                  <a:t> provided.</a:t>
                </a:r>
              </a:p>
            </p:txBody>
          </p:sp>
        </mc:Choice>
        <mc:Fallback xmlns="">
          <p:sp>
            <p:nvSpPr>
              <p:cNvPr id="4" name="Content Placeholder 2">
                <a:extLst>
                  <a:ext uri="{FF2B5EF4-FFF2-40B4-BE49-F238E27FC236}">
                    <a16:creationId xmlns:a16="http://schemas.microsoft.com/office/drawing/2014/main" id="{E1663CDB-D95B-4F68-A8CE-28A8852F56EA}"/>
                  </a:ext>
                </a:extLst>
              </p:cNvPr>
              <p:cNvSpPr txBox="1">
                <a:spLocks noRot="1" noChangeAspect="1" noMove="1" noResize="1" noEditPoints="1" noAdjustHandles="1" noChangeArrowheads="1" noChangeShapeType="1" noTextEdit="1"/>
              </p:cNvSpPr>
              <p:nvPr/>
            </p:nvSpPr>
            <p:spPr bwMode="auto">
              <a:xfrm>
                <a:off x="335360" y="1124744"/>
                <a:ext cx="11377264" cy="1080120"/>
              </a:xfrm>
              <a:prstGeom prst="rect">
                <a:avLst/>
              </a:prstGeom>
              <a:blipFill>
                <a:blip r:embed="rId5"/>
                <a:stretch>
                  <a:fillRect l="-804" t="-4520" r="-3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1C58489-600C-43CC-A6BE-A6C367DAA119}"/>
                  </a:ext>
                </a:extLst>
              </p:cNvPr>
              <p:cNvSpPr txBox="1">
                <a:spLocks/>
              </p:cNvSpPr>
              <p:nvPr/>
            </p:nvSpPr>
            <p:spPr bwMode="auto">
              <a:xfrm>
                <a:off x="263352" y="2060848"/>
                <a:ext cx="11377264" cy="1368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acc>
                          <m:accPr>
                            <m:chr m:val="̂"/>
                            <m:ctrlPr>
                              <a:rPr lang="en-US" i="1">
                                <a:latin typeface="Cambria Math" panose="02040503050406030204" pitchFamily="18" charset="0"/>
                              </a:rPr>
                            </m:ctrlPr>
                          </m:accPr>
                          <m:e>
                            <m:r>
                              <a:rPr lang="en-US" i="1">
                                <a:latin typeface="Cambria Math" panose="02040503050406030204" pitchFamily="18" charset="0"/>
                              </a:rPr>
                              <m:t>𝑝</m:t>
                            </m:r>
                          </m:e>
                        </m:acc>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oMath>
                </a14:m>
                <a:r>
                  <a:rPr lang="en-US" dirty="0"/>
                  <a:t>the mean of the distribution of sample proportions.  According to the Central Limit theorem,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acc>
                          <m:accPr>
                            <m:chr m:val="̂"/>
                            <m:ctrlPr>
                              <a:rPr lang="en-US" i="1">
                                <a:latin typeface="Cambria Math" panose="02040503050406030204" pitchFamily="18" charset="0"/>
                              </a:rPr>
                            </m:ctrlPr>
                          </m:accPr>
                          <m:e>
                            <m:r>
                              <a:rPr lang="en-US" i="1">
                                <a:latin typeface="Cambria Math" panose="02040503050406030204" pitchFamily="18" charset="0"/>
                              </a:rPr>
                              <m:t>𝑝</m:t>
                            </m:r>
                          </m:e>
                        </m:acc>
                      </m:sub>
                    </m:sSub>
                    <m:r>
                      <a:rPr lang="en-US" i="1">
                        <a:latin typeface="Cambria Math" panose="02040503050406030204" pitchFamily="18" charset="0"/>
                      </a:rPr>
                      <m:t> </m:t>
                    </m:r>
                  </m:oMath>
                </a14:m>
                <a:r>
                  <a:rPr lang="en-US" dirty="0"/>
                  <a:t> is equal to ‘p’, the population proportion.  So we have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acc>
                          <m:accPr>
                            <m:chr m:val="̂"/>
                            <m:ctrlPr>
                              <a:rPr lang="en-US" i="1">
                                <a:latin typeface="Cambria Math" panose="02040503050406030204" pitchFamily="18" charset="0"/>
                              </a:rPr>
                            </m:ctrlPr>
                          </m:accPr>
                          <m:e>
                            <m:r>
                              <a:rPr lang="en-US" i="1">
                                <a:latin typeface="Cambria Math" panose="02040503050406030204" pitchFamily="18" charset="0"/>
                              </a:rPr>
                              <m:t>𝑝</m:t>
                            </m:r>
                          </m:e>
                        </m:acc>
                      </m:sub>
                    </m:sSub>
                    <m:r>
                      <a:rPr lang="en-US" b="0" i="1" smtClean="0">
                        <a:latin typeface="Cambria Math" panose="02040503050406030204" pitchFamily="18" charset="0"/>
                      </a:rPr>
                      <m:t>=0.05</m:t>
                    </m:r>
                  </m:oMath>
                </a14:m>
                <a:endParaRPr lang="en-US" dirty="0"/>
              </a:p>
            </p:txBody>
          </p:sp>
        </mc:Choice>
        <mc:Fallback xmlns="">
          <p:sp>
            <p:nvSpPr>
              <p:cNvPr id="5" name="Content Placeholder 2">
                <a:extLst>
                  <a:ext uri="{FF2B5EF4-FFF2-40B4-BE49-F238E27FC236}">
                    <a16:creationId xmlns:a16="http://schemas.microsoft.com/office/drawing/2014/main" id="{01C58489-600C-43CC-A6BE-A6C367DAA119}"/>
                  </a:ext>
                </a:extLst>
              </p:cNvPr>
              <p:cNvSpPr txBox="1">
                <a:spLocks noRot="1" noChangeAspect="1" noMove="1" noResize="1" noEditPoints="1" noAdjustHandles="1" noChangeArrowheads="1" noChangeShapeType="1" noTextEdit="1"/>
              </p:cNvSpPr>
              <p:nvPr/>
            </p:nvSpPr>
            <p:spPr bwMode="auto">
              <a:xfrm>
                <a:off x="263352" y="2060848"/>
                <a:ext cx="11377264" cy="1368152"/>
              </a:xfrm>
              <a:prstGeom prst="rect">
                <a:avLst/>
              </a:prstGeom>
              <a:blipFill>
                <a:blip r:embed="rId6"/>
                <a:stretch>
                  <a:fillRect l="-803" t="-4000" b="-4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F0C7BA1-5A8F-4C46-AF30-C584E630142C}"/>
                  </a:ext>
                </a:extLst>
              </p:cNvPr>
              <p:cNvSpPr txBox="1">
                <a:spLocks/>
              </p:cNvSpPr>
              <p:nvPr/>
            </p:nvSpPr>
            <p:spPr bwMode="auto">
              <a:xfrm>
                <a:off x="252711" y="3676588"/>
                <a:ext cx="11377264" cy="1080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𝑝</m:t>
                            </m:r>
                          </m:e>
                        </m:acc>
                      </m:sub>
                    </m:sSub>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oMath>
                </a14:m>
                <a:r>
                  <a:rPr lang="en-US" dirty="0"/>
                  <a:t>the standard deviation of the distribution of sample proportions.  </a:t>
                </a:r>
              </a:p>
            </p:txBody>
          </p:sp>
        </mc:Choice>
        <mc:Fallback xmlns="">
          <p:sp>
            <p:nvSpPr>
              <p:cNvPr id="6" name="Content Placeholder 2">
                <a:extLst>
                  <a:ext uri="{FF2B5EF4-FFF2-40B4-BE49-F238E27FC236}">
                    <a16:creationId xmlns:a16="http://schemas.microsoft.com/office/drawing/2014/main" id="{AF0C7BA1-5A8F-4C46-AF30-C584E630142C}"/>
                  </a:ext>
                </a:extLst>
              </p:cNvPr>
              <p:cNvSpPr txBox="1">
                <a:spLocks noRot="1" noChangeAspect="1" noMove="1" noResize="1" noEditPoints="1" noAdjustHandles="1" noChangeArrowheads="1" noChangeShapeType="1" noTextEdit="1"/>
              </p:cNvSpPr>
              <p:nvPr/>
            </p:nvSpPr>
            <p:spPr bwMode="auto">
              <a:xfrm>
                <a:off x="252711" y="3676588"/>
                <a:ext cx="11377264" cy="1080120"/>
              </a:xfrm>
              <a:prstGeom prst="rect">
                <a:avLst/>
              </a:prstGeom>
              <a:blipFill>
                <a:blip r:embed="rId7"/>
                <a:stretch>
                  <a:fillRect t="-50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B5CBF810-5BE0-4C4C-950F-AE57BF109F3C}"/>
              </a:ext>
            </a:extLst>
          </p:cNvPr>
          <p:cNvGraphicFramePr>
            <a:graphicFrameLocks noChangeAspect="1"/>
          </p:cNvGraphicFramePr>
          <p:nvPr>
            <p:extLst>
              <p:ext uri="{D42A27DB-BD31-4B8C-83A1-F6EECF244321}">
                <p14:modId xmlns:p14="http://schemas.microsoft.com/office/powerpoint/2010/main" val="1231053587"/>
              </p:ext>
            </p:extLst>
          </p:nvPr>
        </p:nvGraphicFramePr>
        <p:xfrm>
          <a:off x="407368" y="4437112"/>
          <a:ext cx="2520280" cy="1124886"/>
        </p:xfrm>
        <a:graphic>
          <a:graphicData uri="http://schemas.openxmlformats.org/presentationml/2006/ole">
            <mc:AlternateContent xmlns:mc="http://schemas.openxmlformats.org/markup-compatibility/2006">
              <mc:Choice xmlns:v="urn:schemas-microsoft-com:vml" Requires="v">
                <p:oleObj name="Equation" r:id="rId8" imgW="1054080" imgH="469800" progId="Equation.DSMT4">
                  <p:embed/>
                </p:oleObj>
              </mc:Choice>
              <mc:Fallback>
                <p:oleObj name="Equation" r:id="rId8" imgW="1054080" imgH="469800" progId="Equation.DSMT4">
                  <p:embed/>
                  <p:pic>
                    <p:nvPicPr>
                      <p:cNvPr id="7" name="Object 6">
                        <a:extLst>
                          <a:ext uri="{FF2B5EF4-FFF2-40B4-BE49-F238E27FC236}">
                            <a16:creationId xmlns:a16="http://schemas.microsoft.com/office/drawing/2014/main" id="{B5CBF810-5BE0-4C4C-950F-AE57BF109F3C}"/>
                          </a:ext>
                        </a:extLst>
                      </p:cNvPr>
                      <p:cNvPicPr/>
                      <p:nvPr/>
                    </p:nvPicPr>
                    <p:blipFill>
                      <a:blip r:embed="rId9"/>
                      <a:stretch>
                        <a:fillRect/>
                      </a:stretch>
                    </p:blipFill>
                    <p:spPr>
                      <a:xfrm>
                        <a:off x="407368" y="4437112"/>
                        <a:ext cx="2520280" cy="112488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2312D13-0B9C-455E-992F-1C4DB44F0D1B}"/>
              </a:ext>
            </a:extLst>
          </p:cNvPr>
          <p:cNvGraphicFramePr>
            <a:graphicFrameLocks noChangeAspect="1"/>
          </p:cNvGraphicFramePr>
          <p:nvPr>
            <p:extLst>
              <p:ext uri="{D42A27DB-BD31-4B8C-83A1-F6EECF244321}">
                <p14:modId xmlns:p14="http://schemas.microsoft.com/office/powerpoint/2010/main" val="1868220603"/>
              </p:ext>
            </p:extLst>
          </p:nvPr>
        </p:nvGraphicFramePr>
        <p:xfrm>
          <a:off x="911424" y="5733256"/>
          <a:ext cx="2304256" cy="938918"/>
        </p:xfrm>
        <a:graphic>
          <a:graphicData uri="http://schemas.openxmlformats.org/presentationml/2006/ole">
            <mc:AlternateContent xmlns:mc="http://schemas.openxmlformats.org/markup-compatibility/2006">
              <mc:Choice xmlns:v="urn:schemas-microsoft-com:vml" Requires="v">
                <p:oleObj name="Equation" r:id="rId10" imgW="1155600" imgH="469800" progId="Equation.DSMT4">
                  <p:embed/>
                </p:oleObj>
              </mc:Choice>
              <mc:Fallback>
                <p:oleObj name="Equation" r:id="rId10" imgW="1155600" imgH="469800" progId="Equation.DSMT4">
                  <p:embed/>
                  <p:pic>
                    <p:nvPicPr>
                      <p:cNvPr id="8" name="Object 7">
                        <a:extLst>
                          <a:ext uri="{FF2B5EF4-FFF2-40B4-BE49-F238E27FC236}">
                            <a16:creationId xmlns:a16="http://schemas.microsoft.com/office/drawing/2014/main" id="{F2312D13-0B9C-455E-992F-1C4DB44F0D1B}"/>
                          </a:ext>
                        </a:extLst>
                      </p:cNvPr>
                      <p:cNvPicPr/>
                      <p:nvPr/>
                    </p:nvPicPr>
                    <p:blipFill>
                      <a:blip r:embed="rId11"/>
                      <a:stretch>
                        <a:fillRect/>
                      </a:stretch>
                    </p:blipFill>
                    <p:spPr>
                      <a:xfrm>
                        <a:off x="911424" y="5733256"/>
                        <a:ext cx="2304256" cy="93891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657EACE-ADC4-4CCB-9719-C7FF306C4D91}"/>
              </a:ext>
            </a:extLst>
          </p:cNvPr>
          <p:cNvGraphicFramePr>
            <a:graphicFrameLocks noChangeAspect="1"/>
          </p:cNvGraphicFramePr>
          <p:nvPr>
            <p:extLst>
              <p:ext uri="{D42A27DB-BD31-4B8C-83A1-F6EECF244321}">
                <p14:modId xmlns:p14="http://schemas.microsoft.com/office/powerpoint/2010/main" val="822148629"/>
              </p:ext>
            </p:extLst>
          </p:nvPr>
        </p:nvGraphicFramePr>
        <p:xfrm>
          <a:off x="2855640" y="4869160"/>
          <a:ext cx="1443037" cy="355600"/>
        </p:xfrm>
        <a:graphic>
          <a:graphicData uri="http://schemas.openxmlformats.org/presentationml/2006/ole">
            <mc:AlternateContent xmlns:mc="http://schemas.openxmlformats.org/markup-compatibility/2006">
              <mc:Choice xmlns:v="urn:schemas-microsoft-com:vml" Requires="v">
                <p:oleObj name="Equation" r:id="rId12" imgW="723600" imgH="177480" progId="Equation.DSMT4">
                  <p:embed/>
                </p:oleObj>
              </mc:Choice>
              <mc:Fallback>
                <p:oleObj name="Equation" r:id="rId12" imgW="723600" imgH="177480" progId="Equation.DSMT4">
                  <p:embed/>
                  <p:pic>
                    <p:nvPicPr>
                      <p:cNvPr id="9" name="Object 8">
                        <a:extLst>
                          <a:ext uri="{FF2B5EF4-FFF2-40B4-BE49-F238E27FC236}">
                            <a16:creationId xmlns:a16="http://schemas.microsoft.com/office/drawing/2014/main" id="{F657EACE-ADC4-4CCB-9719-C7FF306C4D91}"/>
                          </a:ext>
                        </a:extLst>
                      </p:cNvPr>
                      <p:cNvPicPr/>
                      <p:nvPr/>
                    </p:nvPicPr>
                    <p:blipFill>
                      <a:blip r:embed="rId13"/>
                      <a:stretch>
                        <a:fillRect/>
                      </a:stretch>
                    </p:blipFill>
                    <p:spPr>
                      <a:xfrm>
                        <a:off x="2855640" y="4869160"/>
                        <a:ext cx="1443037" cy="355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2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9D00115-F48A-4322-A6E6-AD4CA24444A7}"/>
              </a:ext>
            </a:extLst>
          </p:cNvPr>
          <p:cNvSpPr txBox="1">
            <a:spLocks/>
          </p:cNvSpPr>
          <p:nvPr/>
        </p:nvSpPr>
        <p:spPr bwMode="auto">
          <a:xfrm>
            <a:off x="191344" y="260648"/>
            <a:ext cx="1123324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100" dirty="0"/>
              <a:t>b) List and verify each of the conditions:</a:t>
            </a:r>
          </a:p>
          <a:p>
            <a:pPr>
              <a:buFont typeface="Wingdings" panose="05000000000000000000" pitchFamily="2" charset="2"/>
              <a:buNone/>
            </a:pPr>
            <a:r>
              <a:rPr lang="en-US" altLang="en-US" sz="2100" dirty="0"/>
              <a:t>1. SRS – it is stated that a SRS of 200 bananas will be taken</a:t>
            </a:r>
          </a:p>
          <a:p>
            <a:pPr>
              <a:buFont typeface="Wingdings" panose="05000000000000000000" pitchFamily="2" charset="2"/>
              <a:buNone/>
            </a:pPr>
            <a:r>
              <a:rPr lang="en-US" altLang="en-US" sz="2100" dirty="0"/>
              <a:t>2. Independence – the condition of each banana is independent of one another. So it’s safe to assume the bananas are independent</a:t>
            </a:r>
          </a:p>
        </p:txBody>
      </p:sp>
      <p:graphicFrame>
        <p:nvGraphicFramePr>
          <p:cNvPr id="8" name="Object 7">
            <a:extLst>
              <a:ext uri="{FF2B5EF4-FFF2-40B4-BE49-F238E27FC236}">
                <a16:creationId xmlns:a16="http://schemas.microsoft.com/office/drawing/2014/main" id="{F38637BD-9D5D-4F68-8221-368C30FD82B1}"/>
              </a:ext>
            </a:extLst>
          </p:cNvPr>
          <p:cNvGraphicFramePr>
            <a:graphicFrameLocks noChangeAspect="1"/>
          </p:cNvGraphicFramePr>
          <p:nvPr>
            <p:extLst>
              <p:ext uri="{D42A27DB-BD31-4B8C-83A1-F6EECF244321}">
                <p14:modId xmlns:p14="http://schemas.microsoft.com/office/powerpoint/2010/main" val="3074073565"/>
              </p:ext>
            </p:extLst>
          </p:nvPr>
        </p:nvGraphicFramePr>
        <p:xfrm>
          <a:off x="516123" y="3951722"/>
          <a:ext cx="1152525" cy="430212"/>
        </p:xfrm>
        <a:graphic>
          <a:graphicData uri="http://schemas.openxmlformats.org/presentationml/2006/ole">
            <mc:AlternateContent xmlns:mc="http://schemas.openxmlformats.org/markup-compatibility/2006">
              <mc:Choice xmlns:v="urn:schemas-microsoft-com:vml" Requires="v">
                <p:oleObj name="Equation" r:id="rId4" imgW="647700" imgH="241300" progId="Equation.DSMT4">
                  <p:embed/>
                </p:oleObj>
              </mc:Choice>
              <mc:Fallback>
                <p:oleObj name="Equation" r:id="rId4" imgW="647700" imgH="241300" progId="Equation.DSMT4">
                  <p:embed/>
                  <p:pic>
                    <p:nvPicPr>
                      <p:cNvPr id="8" name="Object 7">
                        <a:extLst>
                          <a:ext uri="{FF2B5EF4-FFF2-40B4-BE49-F238E27FC236}">
                            <a16:creationId xmlns:a16="http://schemas.microsoft.com/office/drawing/2014/main" id="{F38637BD-9D5D-4F68-8221-368C30FD8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123" y="3951722"/>
                        <a:ext cx="1152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a:extLst>
              <a:ext uri="{FF2B5EF4-FFF2-40B4-BE49-F238E27FC236}">
                <a16:creationId xmlns:a16="http://schemas.microsoft.com/office/drawing/2014/main" id="{0C641D5E-D280-4F15-A6D0-263AD66F2A5D}"/>
              </a:ext>
            </a:extLst>
          </p:cNvPr>
          <p:cNvGraphicFramePr>
            <a:graphicFrameLocks noChangeAspect="1"/>
          </p:cNvGraphicFramePr>
          <p:nvPr>
            <p:extLst>
              <p:ext uri="{D42A27DB-BD31-4B8C-83A1-F6EECF244321}">
                <p14:modId xmlns:p14="http://schemas.microsoft.com/office/powerpoint/2010/main" val="1379065432"/>
              </p:ext>
            </p:extLst>
          </p:nvPr>
        </p:nvGraphicFramePr>
        <p:xfrm>
          <a:off x="549461" y="4424798"/>
          <a:ext cx="2795587" cy="612775"/>
        </p:xfrm>
        <a:graphic>
          <a:graphicData uri="http://schemas.openxmlformats.org/presentationml/2006/ole">
            <mc:AlternateContent xmlns:mc="http://schemas.openxmlformats.org/markup-compatibility/2006">
              <mc:Choice xmlns:v="urn:schemas-microsoft-com:vml" Requires="v">
                <p:oleObj name="Equation" r:id="rId6" imgW="2146300" imgH="469900" progId="Equation.DSMT4">
                  <p:embed/>
                </p:oleObj>
              </mc:Choice>
              <mc:Fallback>
                <p:oleObj name="Equation" r:id="rId6" imgW="2146300" imgH="469900" progId="Equation.DSMT4">
                  <p:embed/>
                  <p:pic>
                    <p:nvPicPr>
                      <p:cNvPr id="10" name="Object 9">
                        <a:extLst>
                          <a:ext uri="{FF2B5EF4-FFF2-40B4-BE49-F238E27FC236}">
                            <a16:creationId xmlns:a16="http://schemas.microsoft.com/office/drawing/2014/main" id="{0C641D5E-D280-4F15-A6D0-263AD66F2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461" y="4424798"/>
                        <a:ext cx="27955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568A4990-D5A3-4705-BAB1-4CFEE9B45DB7}"/>
              </a:ext>
            </a:extLst>
          </p:cNvPr>
          <p:cNvSpPr txBox="1">
            <a:spLocks noChangeArrowheads="1"/>
          </p:cNvSpPr>
          <p:nvPr/>
        </p:nvSpPr>
        <p:spPr bwMode="auto">
          <a:xfrm>
            <a:off x="3935760" y="3656450"/>
            <a:ext cx="5184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FF0000"/>
                </a:solidFill>
              </a:rPr>
              <a:t>We would reject the shipment if 10% or more of the sample is defected</a:t>
            </a:r>
          </a:p>
        </p:txBody>
      </p:sp>
      <p:sp>
        <p:nvSpPr>
          <p:cNvPr id="12" name="TextBox 11">
            <a:extLst>
              <a:ext uri="{FF2B5EF4-FFF2-40B4-BE49-F238E27FC236}">
                <a16:creationId xmlns:a16="http://schemas.microsoft.com/office/drawing/2014/main" id="{CD81623C-76C0-4144-80DB-F209AA1AC858}"/>
              </a:ext>
            </a:extLst>
          </p:cNvPr>
          <p:cNvSpPr txBox="1">
            <a:spLocks noChangeArrowheads="1"/>
          </p:cNvSpPr>
          <p:nvPr/>
        </p:nvSpPr>
        <p:spPr bwMode="auto">
          <a:xfrm>
            <a:off x="363723" y="5037572"/>
            <a:ext cx="2087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FF0000"/>
                </a:solidFill>
              </a:rPr>
              <a:t>Lower limit: 0.10</a:t>
            </a:r>
          </a:p>
        </p:txBody>
      </p:sp>
      <p:sp>
        <p:nvSpPr>
          <p:cNvPr id="13" name="TextBox 12">
            <a:extLst>
              <a:ext uri="{FF2B5EF4-FFF2-40B4-BE49-F238E27FC236}">
                <a16:creationId xmlns:a16="http://schemas.microsoft.com/office/drawing/2014/main" id="{999C1E0C-A7AB-4190-8A46-27725A77609E}"/>
              </a:ext>
            </a:extLst>
          </p:cNvPr>
          <p:cNvSpPr txBox="1">
            <a:spLocks noChangeArrowheads="1"/>
          </p:cNvSpPr>
          <p:nvPr/>
        </p:nvSpPr>
        <p:spPr bwMode="auto">
          <a:xfrm>
            <a:off x="393885" y="5428098"/>
            <a:ext cx="208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Upper limit: 10e99</a:t>
            </a:r>
          </a:p>
        </p:txBody>
      </p:sp>
      <p:graphicFrame>
        <p:nvGraphicFramePr>
          <p:cNvPr id="14" name="Object 13">
            <a:extLst>
              <a:ext uri="{FF2B5EF4-FFF2-40B4-BE49-F238E27FC236}">
                <a16:creationId xmlns:a16="http://schemas.microsoft.com/office/drawing/2014/main" id="{C408432D-C556-4949-890C-2142F6D6B599}"/>
              </a:ext>
            </a:extLst>
          </p:cNvPr>
          <p:cNvGraphicFramePr>
            <a:graphicFrameLocks noChangeAspect="1"/>
          </p:cNvGraphicFramePr>
          <p:nvPr>
            <p:extLst>
              <p:ext uri="{D42A27DB-BD31-4B8C-83A1-F6EECF244321}">
                <p14:modId xmlns:p14="http://schemas.microsoft.com/office/powerpoint/2010/main" val="1764551484"/>
              </p:ext>
            </p:extLst>
          </p:nvPr>
        </p:nvGraphicFramePr>
        <p:xfrm>
          <a:off x="4207742" y="4414701"/>
          <a:ext cx="3644900" cy="360363"/>
        </p:xfrm>
        <a:graphic>
          <a:graphicData uri="http://schemas.openxmlformats.org/presentationml/2006/ole">
            <mc:AlternateContent xmlns:mc="http://schemas.openxmlformats.org/markup-compatibility/2006">
              <mc:Choice xmlns:v="urn:schemas-microsoft-com:vml" Requires="v">
                <p:oleObj name="Equation" r:id="rId8" imgW="2552700" imgH="254000" progId="Equation.DSMT4">
                  <p:embed/>
                </p:oleObj>
              </mc:Choice>
              <mc:Fallback>
                <p:oleObj name="Equation" r:id="rId8" imgW="2552700" imgH="254000" progId="Equation.DSMT4">
                  <p:embed/>
                  <p:pic>
                    <p:nvPicPr>
                      <p:cNvPr id="14" name="Object 13">
                        <a:extLst>
                          <a:ext uri="{FF2B5EF4-FFF2-40B4-BE49-F238E27FC236}">
                            <a16:creationId xmlns:a16="http://schemas.microsoft.com/office/drawing/2014/main" id="{C408432D-C556-4949-890C-2142F6D6B5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7742" y="4414701"/>
                        <a:ext cx="3644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FFB2E1C8-FA6A-4367-BE6C-BE886E63C193}"/>
              </a:ext>
            </a:extLst>
          </p:cNvPr>
          <p:cNvGraphicFramePr>
            <a:graphicFrameLocks noChangeAspect="1"/>
          </p:cNvGraphicFramePr>
          <p:nvPr>
            <p:extLst>
              <p:ext uri="{D42A27DB-BD31-4B8C-83A1-F6EECF244321}">
                <p14:modId xmlns:p14="http://schemas.microsoft.com/office/powerpoint/2010/main" val="3522225485"/>
              </p:ext>
            </p:extLst>
          </p:nvPr>
        </p:nvGraphicFramePr>
        <p:xfrm>
          <a:off x="7890646" y="4406351"/>
          <a:ext cx="1253419" cy="377062"/>
        </p:xfrm>
        <a:graphic>
          <a:graphicData uri="http://schemas.openxmlformats.org/presentationml/2006/ole">
            <mc:AlternateContent xmlns:mc="http://schemas.openxmlformats.org/markup-compatibility/2006">
              <mc:Choice xmlns:v="urn:schemas-microsoft-com:vml" Requires="v">
                <p:oleObj name="Equation" r:id="rId10" imgW="672808" imgH="203112" progId="Equation.DSMT4">
                  <p:embed/>
                </p:oleObj>
              </mc:Choice>
              <mc:Fallback>
                <p:oleObj name="Equation" r:id="rId10" imgW="672808" imgH="203112" progId="Equation.DSMT4">
                  <p:embed/>
                  <p:pic>
                    <p:nvPicPr>
                      <p:cNvPr id="15" name="Object 14">
                        <a:extLst>
                          <a:ext uri="{FF2B5EF4-FFF2-40B4-BE49-F238E27FC236}">
                            <a16:creationId xmlns:a16="http://schemas.microsoft.com/office/drawing/2014/main" id="{FFB2E1C8-FA6A-4367-BE6C-BE886E63C1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90646" y="4406351"/>
                        <a:ext cx="1253419" cy="377062"/>
                      </a:xfrm>
                      <a:prstGeom prst="rect">
                        <a:avLst/>
                      </a:prstGeom>
                      <a:noFill/>
                      <a:ln>
                        <a:noFill/>
                      </a:ln>
                    </p:spPr>
                  </p:pic>
                </p:oleObj>
              </mc:Fallback>
            </mc:AlternateContent>
          </a:graphicData>
        </a:graphic>
      </p:graphicFrame>
      <p:graphicFrame>
        <p:nvGraphicFramePr>
          <p:cNvPr id="16" name="Object 15">
            <a:extLst>
              <a:ext uri="{FF2B5EF4-FFF2-40B4-BE49-F238E27FC236}">
                <a16:creationId xmlns:a16="http://schemas.microsoft.com/office/drawing/2014/main" id="{5EC9379E-6EC3-4F38-ADAB-16F35CD6D3E4}"/>
              </a:ext>
            </a:extLst>
          </p:cNvPr>
          <p:cNvGraphicFramePr>
            <a:graphicFrameLocks noChangeAspect="1"/>
          </p:cNvGraphicFramePr>
          <p:nvPr>
            <p:extLst>
              <p:ext uri="{D42A27DB-BD31-4B8C-83A1-F6EECF244321}">
                <p14:modId xmlns:p14="http://schemas.microsoft.com/office/powerpoint/2010/main" val="1918266631"/>
              </p:ext>
            </p:extLst>
          </p:nvPr>
        </p:nvGraphicFramePr>
        <p:xfrm>
          <a:off x="4973389" y="4708388"/>
          <a:ext cx="1746250" cy="320675"/>
        </p:xfrm>
        <a:graphic>
          <a:graphicData uri="http://schemas.openxmlformats.org/presentationml/2006/ole">
            <mc:AlternateContent xmlns:mc="http://schemas.openxmlformats.org/markup-compatibility/2006">
              <mc:Choice xmlns:v="urn:schemas-microsoft-com:vml" Requires="v">
                <p:oleObj name="Equation" r:id="rId12" imgW="964781" imgH="177723" progId="Equation.DSMT4">
                  <p:embed/>
                </p:oleObj>
              </mc:Choice>
              <mc:Fallback>
                <p:oleObj name="Equation" r:id="rId12" imgW="964781" imgH="177723" progId="Equation.DSMT4">
                  <p:embed/>
                  <p:pic>
                    <p:nvPicPr>
                      <p:cNvPr id="16" name="Object 15">
                        <a:extLst>
                          <a:ext uri="{FF2B5EF4-FFF2-40B4-BE49-F238E27FC236}">
                            <a16:creationId xmlns:a16="http://schemas.microsoft.com/office/drawing/2014/main" id="{5EC9379E-6EC3-4F38-ADAB-16F35CD6D3E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3389" y="4708388"/>
                        <a:ext cx="17462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F6C791AE-03F8-4B71-866E-EC9957CA97D0}"/>
              </a:ext>
            </a:extLst>
          </p:cNvPr>
          <p:cNvSpPr txBox="1">
            <a:spLocks noChangeArrowheads="1"/>
          </p:cNvSpPr>
          <p:nvPr/>
        </p:nvSpPr>
        <p:spPr bwMode="auto">
          <a:xfrm>
            <a:off x="3989142" y="5322750"/>
            <a:ext cx="6811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FF0000"/>
                </a:solidFill>
              </a:rPr>
              <a:t>Assuming that the shipment is more than 2000 bananas, the probability of rejecting the shipment is very unlikely.</a:t>
            </a:r>
          </a:p>
        </p:txBody>
      </p:sp>
      <p:pic>
        <p:nvPicPr>
          <p:cNvPr id="3" name="Picture 2">
            <a:extLst>
              <a:ext uri="{FF2B5EF4-FFF2-40B4-BE49-F238E27FC236}">
                <a16:creationId xmlns:a16="http://schemas.microsoft.com/office/drawing/2014/main" id="{0A44DBEB-A105-F49C-E0F9-DA54BCDFDAAF}"/>
              </a:ext>
            </a:extLst>
          </p:cNvPr>
          <p:cNvPicPr>
            <a:picLocks noChangeAspect="1"/>
          </p:cNvPicPr>
          <p:nvPr/>
        </p:nvPicPr>
        <p:blipFill>
          <a:blip r:embed="rId14"/>
          <a:stretch>
            <a:fillRect/>
          </a:stretch>
        </p:blipFill>
        <p:spPr>
          <a:xfrm>
            <a:off x="191344" y="1700926"/>
            <a:ext cx="8326012" cy="1143160"/>
          </a:xfrm>
          <a:prstGeom prst="rect">
            <a:avLst/>
          </a:prstGeom>
        </p:spPr>
      </p:pic>
      <p:pic>
        <p:nvPicPr>
          <p:cNvPr id="9" name="Picture 8">
            <a:extLst>
              <a:ext uri="{FF2B5EF4-FFF2-40B4-BE49-F238E27FC236}">
                <a16:creationId xmlns:a16="http://schemas.microsoft.com/office/drawing/2014/main" id="{FD3AC919-AE98-560F-2C0D-570D2B1E2899}"/>
              </a:ext>
            </a:extLst>
          </p:cNvPr>
          <p:cNvPicPr>
            <a:picLocks noChangeAspect="1"/>
          </p:cNvPicPr>
          <p:nvPr/>
        </p:nvPicPr>
        <p:blipFill>
          <a:blip r:embed="rId15"/>
          <a:stretch>
            <a:fillRect/>
          </a:stretch>
        </p:blipFill>
        <p:spPr>
          <a:xfrm>
            <a:off x="253734" y="2871393"/>
            <a:ext cx="7411484" cy="83831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78B66-223D-84ED-2F81-F1364DFCED53}"/>
              </a:ext>
            </a:extLst>
          </p:cNvPr>
          <p:cNvSpPr>
            <a:spLocks noGrp="1"/>
          </p:cNvSpPr>
          <p:nvPr>
            <p:ph sz="quarter" idx="1"/>
          </p:nvPr>
        </p:nvSpPr>
        <p:spPr>
          <a:xfrm>
            <a:off x="263352" y="188640"/>
            <a:ext cx="11161240" cy="5328592"/>
          </a:xfrm>
        </p:spPr>
        <p:txBody>
          <a:bodyPr/>
          <a:lstStyle/>
          <a:p>
            <a:pPr marL="0" indent="0">
              <a:buNone/>
            </a:pPr>
            <a:r>
              <a:rPr lang="en-US" dirty="0"/>
              <a:t>Ex: Suppose we have a larger shipment of bananas.  We took a random sample of 300 bananas and found that 16 of them are defective. </a:t>
            </a:r>
            <a:br>
              <a:rPr lang="en-US" dirty="0"/>
            </a:br>
            <a:r>
              <a:rPr lang="en-US" dirty="0"/>
              <a:t> </a:t>
            </a:r>
          </a:p>
          <a:p>
            <a:pPr marL="0" indent="0">
              <a:buNone/>
            </a:pPr>
            <a:r>
              <a:rPr lang="en-US" dirty="0"/>
              <a:t>a) Create a 95% confidence interval for the percentage of bananas that are defective</a:t>
            </a:r>
          </a:p>
          <a:p>
            <a:pPr marL="0" indent="0">
              <a:buNone/>
            </a:pPr>
            <a:endParaRPr lang="en-US" dirty="0"/>
          </a:p>
          <a:p>
            <a:pPr marL="0" indent="0">
              <a:buNone/>
            </a:pPr>
            <a:r>
              <a:rPr lang="en-US" dirty="0"/>
              <a:t>b) Check if all conditions are met to conduct an inference procedure</a:t>
            </a:r>
          </a:p>
          <a:p>
            <a:pPr marL="0" indent="0">
              <a:buNone/>
            </a:pPr>
            <a:endParaRPr lang="en-US" dirty="0"/>
          </a:p>
          <a:p>
            <a:pPr marL="0" indent="0">
              <a:buNone/>
            </a:pPr>
            <a:r>
              <a:rPr lang="en-US" dirty="0"/>
              <a:t>c) Interpret your confidence interval</a:t>
            </a:r>
          </a:p>
          <a:p>
            <a:pPr marL="0" indent="0">
              <a:buNone/>
            </a:pPr>
            <a:endParaRPr lang="en-US" dirty="0"/>
          </a:p>
          <a:p>
            <a:pPr marL="0" indent="0">
              <a:buNone/>
            </a:pPr>
            <a:r>
              <a:rPr lang="en-US" dirty="0"/>
              <a:t>d)  If 5% of a shipment is defective, the entire shipment is rejected.  Should you reject this shipment? </a:t>
            </a:r>
          </a:p>
        </p:txBody>
      </p:sp>
    </p:spTree>
    <p:custDataLst>
      <p:tags r:id="rId1"/>
    </p:custDataLst>
    <p:extLst>
      <p:ext uri="{BB962C8B-B14F-4D97-AF65-F5344CB8AC3E}">
        <p14:creationId xmlns:p14="http://schemas.microsoft.com/office/powerpoint/2010/main" val="1168521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87786715bb7f1c7a358c1a684be96fd391332"/>
  <p:tag name="ISPRING_ULTRA_SCORM_SLIDE_COUNT" val="7"/>
  <p:tag name="ISPRING_ULTRA_SCORM_DURATION" val="3600"/>
  <p:tag name="ISPRING_ULTRA_SCORM_QUIZ_NUMBER" val="0"/>
  <p:tag name="GENSWF_OUTPUT_FILE_NAME" val="apstatc103"/>
  <p:tag name="ISPRING_ULTRA_SCORM_COURSE_ID" val="44F07745-E4E3-4293-8A82-966EDE2360F5"/>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LAYERS_CUSTOMIZATION_2" val="UEsDBBQAAgAIAHdKRlAg5RNa8QIAAJkKAAAYAAAAbm9uZS9jb21tb25fbWVzc2FnZXMubG5nrVZRb9owEH6v1P9gRerb1m5ve6CpApgqaohpYkq7F8tNDFhNYhY7dOzX7+JAB9tQgFZCEbZzd9/d9905nZufeYaWotRSFdfO18svDhJFolJZzK6dMR18/uYgbXiR8kwV4toplINu3POzTsaLWcVnAv6fnyHUyYXWsNRuvfqzRjK9dkZd1vV6d4wS5o1GrDumlIQs8Lo4cNwuT146V+vX91j3SEgjErCRF+KAhfiROm79PM5uFOEHx62frXbjKMIhZXHg9zHzYxYSCs6GowBT3HfcJ1WhOV8KZBRaSvGKzFxA3YwsBdKZTO1BomCjqERbsD4Zen7IIhzTyO9Rn4SOG6uyXH2ybnll5qqEcBqlUvPnTKQ2JjBkzxel0BCaG2AQwc/MJbypci6Ly7bQkCOOoDpxPCER5IULI0rE0YJr/arKdCe/7UBtjv2wR6CEPbrlnNY+No4BowSdlaVITLszQOnZyqwZmfhhn0wYtUKoycgrbaDg+SITRli0sk6FJ7Yqz2KqgJlM8GVTNYhuaWot0BDHsXeLWZc8ggZAdOQYC3LnuOTuGIsnHENCOG6zCb0H/9azFQF1bqSzkWbCayVkK8STBOxq5pZSVRp2ajZBQDZ7fXlcmBjfj0Exvhfs6YDGK5TermZyKQBHmYqyNRA0ZQ/3/fCW3Y/972zg+QHu/4dmvkKFMoinS14kAohNeKUFWsFZKlN7VkvMxv9RyV+Im3VDXqx7Oezjx4tj8ey0/x71cWNEvjBtoeuCreGfgqJup70QDkn9tPhxD4de5JOPYUbLvMqagfVuft6QHctRK4h3Vupwtj4UiVXKwVPSCuX08bh1Z+2MMerTAMO0BIezJjFwmclcGpEe4HM8xHVFYxg2zfDZyWSiqiy1wsrkix1AcDFVufj3NpyWKre7GdebwjYD8OY9KJrkoibo6Ihb8U0bB/OzJY3TWYrHXYs5ZmQwgBtpOm2zoD7k/iEfJLxptlzlsPUX0reVth+Rnautb8rfUEsDBBQAAgAIAHdKRlA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HdKRlA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B3SkZQ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HdKRlD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B3SkZQjnP2+moAAADlAAAAGgAAAG5vbmUvaHRtbF9za2luX3NldHRpbmdzLmpzq+ZSAAKlHCUFK4VqMBvMTyotKcnP00vOzytJzSvRy8svyk0Eq1FSdgMDJR2civPLUosIKE1LTE5FMdTUyMLJBadKhIkmTuYuzpbI6goS01P1khKTs9OL8kvzUiDKnF1dDF2MlcCqarlqAVBLAwQUAAIACAB3SkZQvH0190oAAABJAAAAFwAAAG5vbmUvbG9jYWxfc2V0dGluZ3MueG1ss7GvyM1RKEstKs7Mz7NVMtQzUFJIzUvOT8nMS7dVCg1x07VQUiguScxLSczJz0u1VcrLV1Kwt+OyyclPTswJTi0pASos1rfjAgBQSwMEFAACAAgAeUpGUHM1X901BQAAKBQAACYAAAB1bml2ZXJzYWwtbm8tdmlkZW8vY29tbW9uX21lc3NhZ2VzLmxuZ61Y627bNhT+X6DvQAgosAFd2g5oMAyJA1piYiGy5Ip00m4YBFaibSKS6OriJPu1p9mD7Ul2SMmO3TaQlBSwDZPS+c7h4Xcu5MnZXZaijShKqfJT693RWwuJPFaJzJen1pyd//KbhcqK5wlPVS5OrVxZ6Gz08sVJyvNlzZcC/r98gdBJJsoShuVIjx7GSCan1mwcjbF9GbEgwrNZNJ4zFviRh8fEs0ZjHt+cvGlff0TaDqYz7H+KvOAiiMbuhTWyVbbm+T3y1FL99Ovx8d2798c/D4KhU+x5h0DIIL1/2wPIZ2HgRYBGvMgnH5k10r/D5II581yfWKP2zzDpWUiurJH+7ZSbhyHxWUQ91yGRSyM/YMYXHmHEsUafVI1WfCNQpdBGiltUrQSwoJKFQGUqE/MgVjCR16JLmRNMsetHIaEsdG3mBr41oqoo7l8bWF5XK1WAuhIlsuSfU5EYncA383xdiBJU8wr4iOBTrSS8qTIu86Nu1de+F2DHkGxKKMUX4Fy2WxQgHcDfymoFzxKhXoOK2zxVPEGLQgBgQBFfr1MZN29Kui60hbOU33daEeJr178AsgcejYjvbGesEckT5BRcL3YgSogpCQGg4KUoniAbGa4bcYTTdBjCxL2YePBl2oSJXK5S+FZD7ZgRYMJM5F1SwFQSAscpvQ5CRzsNVCGO1rwsb1WRHLB0fz+7gF3fDiAQbLYHzjTGFhj4ISH3FYWIq24wsBIbfrdxBUsFAkbMJAMdUlldVhA22ToVlTDWSr0UHhtKfRYLBfGVCr5puA/aTbB10tzDc9+eRGO2S6Eer/N41VMOgvO78bEfDTXQZJ/znTa1aNE4+AjZBZJhMEQiuIQceDlE4hOh4GRCu2R8fOVeYLNLkPe2SWmb9GKuc0x6j3gcg5xm00aquoQZ7RJITWZHyqNhaij5MAcWu9h7JLc2qEAHM1rKjQA7ikQUnYog3dvE0UH1Ye7+EZ1j1yPOd6jH71GuKsSTDc9jAWSLud7Te3iWyMQ807Q3+r/U8m/EqzbVv2qrhO+Qj6+G2nNQWB6JCF5VIltXXaq1w1rzn2KFDvFHTeiz9KfppzbxcegGP2ZnSpnVaVOBnr0/O8uG7lGnEc/0VP/d+tGW0KbUEGhYdHGEHiPtLzXRasduoCtiIvrLuf45yMyaugWFzc0Xqr+0H7QAvkJPxaAT8LGxnEKrk0EV6i97Bas+MP9KF4z+8tdkTF0GVedafC5l1anZxHPv+mrC+emFda9nPSg2zGUemOwD4LLtB0uUygzsT3pgzqdk64GmRBys5FrVaWLCP5U3pkyAb+tMfNsNLwqVmdmUl1v6N2Xq7DlWNIsLG6WzAf3ULoJ7789eAD99lyjBIbQxNvZt3fvYOtrTnkIQPtoVHqPb1gniKONVvIJyvFB1nvQEao5gDjnHANaumQpedHdhLcBXZjSzqJ39fRCI7uggiZId2J++qkT512AQvYwdBm0OfuKu6gaajw2LaBScn0Mnt1h0STA8PjTZDPpItUflrVzPkzNzgf0/5EjKm6KYqQymjrr1gltasmDGsD2ZQvxRE26qLqDpHIKwpZsdzEM40rWRawMQNBBMVqlA5I7reBuCOsXhJWRmc0izRlNe3EBaZ0qlg2wzG6jDqRq2poc7kLpKZT7I8ucVVb1g5s4i7DjmQgg8Cef9m6aHSODAGbc3Q6la9gazJ9iHqvEVnkhkNRQwJGR34aMvNcwFgqe4vpn7759/u+RNod7mZEh7zfgh6W2+rdu7UWnu9E7e7F3x/Q9QSwMEFAACAAgAeUpGUB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B5SkZQ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eUpGUA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B5SkZQ+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eUpGUO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HlKRlC45zzyXgAAAGMAAAAlAAAAdW5pdmVyc2FsLW5vLXZpZGVvL2xvY2FsX3NldHRpbmdzLnhtbA3KvQ5AQAwA4N1TNN39bQbHZrTgARoakfRacUd4e7d9w9f2rxd4+AqHqcO6qBBYV9sO3R0u85A3CCGSbiSm7FANoe+yVmwlmTjGFAOcQh9fM/uEyCP5NIdbBMsu+wFQSwECAAAUAAIACAB3SkZQIOUTWvECAACZCgAAGAAAAAAAAAABAAAAAAAAAAAAbm9uZS9jb21tb25fbWVzc2FnZXMubG5nUEsBAgAAFAACAAgAd0pGUBUeYBujAAAAfwEAACkAAAAAAAAAAQAAAAAAJwMAAG5vbmUvcGxheWJhY2tfYW5kX25hdmlnYXRpb25fc2V0dGluZ3MueG1sUEsBAgAAFAACAAgAd0pGUB9UimowAwAAxw4AACIAAAAAAAAAAQAAAAAAEQQAAG5vbmUvZmxhc2hfcHVibGlzaGluZ19zZXR0aW5ncy54bWxQSwECAAAUAAIACAB3SkZQcVeUnRUBAADRAgAAHAAAAAAAAAABAAAAAACBBwAAbm9uZS9mbGFzaF9za2luX3NldHRpbmdzLnhtbFBLAQIAABQAAgAIAHdKRlDXm3CWKwMAAG8OAAAhAAAAAAAAAAEAAAAAANAIAABub25lL2h0bWxfcHVibGlzaGluZ19zZXR0aW5ncy54bWxQSwECAAAUAAIACAB3SkZQjnP2+moAAADlAAAAGgAAAAAAAAABAAAAAAA6DAAAbm9uZS9odG1sX3NraW5fc2V0dGluZ3MuanNQSwECAAAUAAIACAB3SkZQvH0190oAAABJAAAAFwAAAAAAAAABAAAAAADcDAAAbm9uZS9sb2NhbF9zZXR0aW5ncy54bWxQSwECAAAUAAIACAB5SkZQczVf3TUFAAAoFAAAJgAAAAAAAAABAAAAAABbDQAAdW5pdmVyc2FsLW5vLXZpZGVvL2NvbW1vbl9tZXNzYWdlcy5sbmdQSwECAAAUAAIACAB5SkZQFR5gG6MAAAB/AQAANwAAAAAAAAABAAAAAADUEgAAdW5pdmVyc2FsLW5vLXZpZGVvL3BsYXliYWNrX2FuZF9uYXZpZ2F0aW9uX3NldHRpbmdzLnhtbFBLAQIAABQAAgAIAHlKRlBLM4aKLwUAAGgdAAAwAAAAAAAAAAEAAAAAAMwTAAB1bml2ZXJzYWwtbm8tdmlkZW8vZmxhc2hfcHVibGlzaGluZ19zZXR0aW5ncy54bWxQSwECAAAUAAIACAB5SkZQDnvHIGUDAACXDAAAKgAAAAAAAAABAAAAAABJGQAAdW5pdmVyc2FsLW5vLXZpZGVvL2ZsYXNoX3NraW5fc2V0dGluZ3MueG1sUEsBAgAAFAACAAgAeUpGUPrnN04qBQAA8hwAAC8AAAAAAAAAAQAAAAAA9hwAAHVuaXZlcnNhbC1uby12aWRlby9odG1sX3B1Ymxpc2hpbmdfc2V0dGluZ3MueG1sUEsBAgAAFAACAAgAeUpGUOxMWVK2AQAAegYAACgAAAAAAAAAAQAAAAAAbSIAAHVuaXZlcnNhbC1uby12aWRlby9odG1sX3NraW5fc2V0dGluZ3MuanNQSwECAAAUAAIACAB5SkZQuOc88l4AAABjAAAAJQAAAAAAAAABAAAAAABpJAAAdW5pdmVyc2FsLW5vLXZpZGVvL2xvY2FsX3NldHRpbmdzLnhtbFBLBQYAAAAADgAOAIgEAAAKJQAAAAA="/>
  <p:tag name="ISPRING_LMS_API_VERSION" val="SCORM 1.2"/>
  <p:tag name="ISPRING_CMI5_LAUNCH_METHOD" val="any window"/>
  <p:tag name="ISPRINGCLOUDFOLDERID" val="1"/>
  <p:tag name="ISPRINGONLINEFOLDERID" val="1"/>
  <p:tag name="ISPRING_CURRENT_PLAYER_ID" val="universal-no-video"/>
  <p:tag name="ISPRING_FIRST_PUBLISH" val="1"/>
  <p:tag name="ISPRING_RESOURCE_PATHS_HASH_PRESENTER" val="eb5323dd50d6fe42f66a4e2e25d0fa1f40c08914"/>
  <p:tag name="ISPRING_ULTRA_SCORM_COURCE_TITLE" val="AP Stats 10.3 Estimating a Population Proportion"/>
  <p:tag name="ISPRING_SCORM_ENDPOINT" val="&lt;endpoint&gt;&lt;enable&gt;0&lt;/enable&gt;&lt;lrs&gt;http://&lt;/lrs&gt;&lt;auth&gt;0&lt;/auth&gt;&lt;login&gt;&lt;/login&gt;&lt;password&gt;&lt;/password&gt;&lt;key&gt;&lt;/key&gt;&lt;name&gt;&lt;/name&gt;&lt;email&gt;&lt;/email&gt;&lt;/endpoint&gt;&#10;"/>
  <p:tag name="ISPRING_OUTPUT_FOLDER" val="[[&quot;\uFFFD\uFFFDQj{D1961B4B-4104-4DBD-91AB-5334FB564497}&quot;,&quot;C:\\Users\\e15108\\OneDrive - SD41\\Statistics\\Online Stats Notes&quot;],[&quot;\uFFFDʾ\&quot;{58857F64-F778-46F3-A3E4-9740F72F057B}&quot;,&quot;C:\\Users\\Danny\\OneDrive - SD41\\Website\\Statisti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
  <p:tag name="ISPRING_SCORM_PASSING_SCORE" val="25.000000"/>
  <p:tag name="ISPRING_PRESENTATION_TITLE" val="AP Stats 10.3 Estimating a Population Proportion"/>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D2089346-D5AF-4331-A534-8F8636EE3D9F}:301"/>
</p:tagLst>
</file>

<file path=ppt/tags/tag11.xml><?xml version="1.0" encoding="utf-8"?>
<p:tagLst xmlns:a="http://schemas.openxmlformats.org/drawingml/2006/main" xmlns:r="http://schemas.openxmlformats.org/officeDocument/2006/relationships" xmlns:p="http://schemas.openxmlformats.org/presentationml/2006/main">
  <p:tag name="GENSWF_SLIDE_UID" val="{5E49A7AF-7998-4C97-B858-B15DCDF94420}:292"/>
</p:tagLst>
</file>

<file path=ppt/tags/tag12.xml><?xml version="1.0" encoding="utf-8"?>
<p:tagLst xmlns:a="http://schemas.openxmlformats.org/drawingml/2006/main" xmlns:r="http://schemas.openxmlformats.org/officeDocument/2006/relationships" xmlns:p="http://schemas.openxmlformats.org/presentationml/2006/main">
  <p:tag name="GENSWF_SLIDE_UID" val="{433AB45E-F0AC-4B94-8BC6-31EBF76097A1}:302"/>
</p:tagLst>
</file>

<file path=ppt/tags/tag13.xml><?xml version="1.0" encoding="utf-8"?>
<p:tagLst xmlns:a="http://schemas.openxmlformats.org/drawingml/2006/main" xmlns:r="http://schemas.openxmlformats.org/officeDocument/2006/relationships" xmlns:p="http://schemas.openxmlformats.org/presentationml/2006/main">
  <p:tag name="GENSWF_SLIDE_UID" val="{BC4D4DF3-246D-4106-A073-1DE91A1E61F3}:303"/>
</p:tagLst>
</file>

<file path=ppt/tags/tag14.xml><?xml version="1.0" encoding="utf-8"?>
<p:tagLst xmlns:a="http://schemas.openxmlformats.org/drawingml/2006/main" xmlns:r="http://schemas.openxmlformats.org/officeDocument/2006/relationships" xmlns:p="http://schemas.openxmlformats.org/presentationml/2006/main">
  <p:tag name="GENSWF_SLIDE_UID" val="{4DFCE7B7-C1AC-4CA3-BA72-6012E77D980C}:261"/>
</p:tagLst>
</file>

<file path=ppt/tags/tag15.xml><?xml version="1.0" encoding="utf-8"?>
<p:tagLst xmlns:a="http://schemas.openxmlformats.org/drawingml/2006/main" xmlns:r="http://schemas.openxmlformats.org/officeDocument/2006/relationships" xmlns:p="http://schemas.openxmlformats.org/presentationml/2006/main">
  <p:tag name="GENSWF_SLIDE_UID" val="{45C8421F-B0D9-41A1-BE9C-1593B770C2EB}:258"/>
</p:tagLst>
</file>

<file path=ppt/tags/tag16.xml><?xml version="1.0" encoding="utf-8"?>
<p:tagLst xmlns:a="http://schemas.openxmlformats.org/drawingml/2006/main" xmlns:r="http://schemas.openxmlformats.org/officeDocument/2006/relationships" xmlns:p="http://schemas.openxmlformats.org/presentationml/2006/main">
  <p:tag name="GENSWF_SLIDE_UID" val="{A6CF5D39-3F39-42F3-9F04-3EAC76B121BF}:259"/>
</p:tagLst>
</file>

<file path=ppt/tags/tag17.xml><?xml version="1.0" encoding="utf-8"?>
<p:tagLst xmlns:a="http://schemas.openxmlformats.org/drawingml/2006/main" xmlns:r="http://schemas.openxmlformats.org/officeDocument/2006/relationships" xmlns:p="http://schemas.openxmlformats.org/presentationml/2006/main">
  <p:tag name="GENSWF_SLIDE_UID" val="{58B72F4C-D951-488E-882E-A4BE23EBC68D}:283"/>
</p:tagLst>
</file>

<file path=ppt/tags/tag18.xml><?xml version="1.0" encoding="utf-8"?>
<p:tagLst xmlns:a="http://schemas.openxmlformats.org/drawingml/2006/main" xmlns:r="http://schemas.openxmlformats.org/officeDocument/2006/relationships" xmlns:p="http://schemas.openxmlformats.org/presentationml/2006/main">
  <p:tag name="GENSWF_SLIDE_UID" val="{EFBD8D6C-80E3-4DC0-8E06-3DA59D08C1DD}:289"/>
</p:tagLst>
</file>

<file path=ppt/tags/tag19.xml><?xml version="1.0" encoding="utf-8"?>
<p:tagLst xmlns:a="http://schemas.openxmlformats.org/drawingml/2006/main" xmlns:r="http://schemas.openxmlformats.org/officeDocument/2006/relationships" xmlns:p="http://schemas.openxmlformats.org/presentationml/2006/main">
  <p:tag name="GENSWF_SLIDE_UID" val="{2206C398-0DCC-4C0C-AD4D-FA31076C1541}:295"/>
</p:tagLst>
</file>

<file path=ppt/tags/tag2.xml><?xml version="1.0" encoding="utf-8"?>
<p:tagLst xmlns:a="http://schemas.openxmlformats.org/drawingml/2006/main" xmlns:r="http://schemas.openxmlformats.org/officeDocument/2006/relationships" xmlns:p="http://schemas.openxmlformats.org/presentationml/2006/main">
  <p:tag name="GENSWF_SLIDE_UID" val="{752F9535-36A2-4C24-B5B4-2F8401C8930C}: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0CF37908-B497-4CF6-A5FF-3C24EAD24106}:284"/>
</p:tagLst>
</file>

<file path=ppt/tags/tag21.xml><?xml version="1.0" encoding="utf-8"?>
<p:tagLst xmlns:a="http://schemas.openxmlformats.org/drawingml/2006/main" xmlns:r="http://schemas.openxmlformats.org/officeDocument/2006/relationships" xmlns:p="http://schemas.openxmlformats.org/presentationml/2006/main">
  <p:tag name="GENSWF_SLIDE_UID" val="{E47A4F8A-2FB0-4C00-B7FE-6C5E390D3F5B}:278"/>
</p:tagLst>
</file>

<file path=ppt/tags/tag22.xml><?xml version="1.0" encoding="utf-8"?>
<p:tagLst xmlns:a="http://schemas.openxmlformats.org/drawingml/2006/main" xmlns:r="http://schemas.openxmlformats.org/officeDocument/2006/relationships" xmlns:p="http://schemas.openxmlformats.org/presentationml/2006/main">
  <p:tag name="GENSWF_SLIDE_UID" val="{88D6FF96-ED9B-4A5F-86ED-4A7654520333}:279"/>
</p:tagLst>
</file>

<file path=ppt/tags/tag23.xml><?xml version="1.0" encoding="utf-8"?>
<p:tagLst xmlns:a="http://schemas.openxmlformats.org/drawingml/2006/main" xmlns:r="http://schemas.openxmlformats.org/officeDocument/2006/relationships" xmlns:p="http://schemas.openxmlformats.org/presentationml/2006/main">
  <p:tag name="GENSWF_SLIDE_UID" val="{D3B1912F-0B7B-4F2F-9301-EC89266A5F4D}:280"/>
</p:tagLst>
</file>

<file path=ppt/tags/tag24.xml><?xml version="1.0" encoding="utf-8"?>
<p:tagLst xmlns:a="http://schemas.openxmlformats.org/drawingml/2006/main" xmlns:r="http://schemas.openxmlformats.org/officeDocument/2006/relationships" xmlns:p="http://schemas.openxmlformats.org/presentationml/2006/main">
  <p:tag name="GENSWF_SLIDE_UID" val="{95E0DC4D-E283-4716-AA32-41D028AB566B}:290"/>
</p:tagLst>
</file>

<file path=ppt/tags/tag25.xml><?xml version="1.0" encoding="utf-8"?>
<p:tagLst xmlns:a="http://schemas.openxmlformats.org/drawingml/2006/main" xmlns:r="http://schemas.openxmlformats.org/officeDocument/2006/relationships" xmlns:p="http://schemas.openxmlformats.org/presentationml/2006/main">
  <p:tag name="GENSWF_SLIDE_UID" val="{8F6BC93F-2A7F-4C7C-A890-A91347278C18}:298"/>
</p:tagLst>
</file>

<file path=ppt/tags/tag26.xml><?xml version="1.0" encoding="utf-8"?>
<p:tagLst xmlns:a="http://schemas.openxmlformats.org/drawingml/2006/main" xmlns:r="http://schemas.openxmlformats.org/officeDocument/2006/relationships" xmlns:p="http://schemas.openxmlformats.org/presentationml/2006/main">
  <p:tag name="GENSWF_SLIDE_UID" val="{37F5A370-342E-43AC-B329-D3D06EC7B7EE}:299"/>
</p:tagLst>
</file>

<file path=ppt/tags/tag27.xml><?xml version="1.0" encoding="utf-8"?>
<p:tagLst xmlns:a="http://schemas.openxmlformats.org/drawingml/2006/main" xmlns:r="http://schemas.openxmlformats.org/officeDocument/2006/relationships" xmlns:p="http://schemas.openxmlformats.org/presentationml/2006/main">
  <p:tag name="GENSWF_SLIDE_UID" val="{D45CEDCD-79E7-4245-AF01-D319F969B210}:260"/>
</p:tagLst>
</file>

<file path=ppt/tags/tag28.xml><?xml version="1.0" encoding="utf-8"?>
<p:tagLst xmlns:a="http://schemas.openxmlformats.org/drawingml/2006/main" xmlns:r="http://schemas.openxmlformats.org/officeDocument/2006/relationships" xmlns:p="http://schemas.openxmlformats.org/presentationml/2006/main">
  <p:tag name="GENSWF_SLIDE_UID" val="{8A8A2914-8B5B-4C8D-A874-CBF5F2297BB6}:294"/>
</p:tagLst>
</file>

<file path=ppt/tags/tag3.xml><?xml version="1.0" encoding="utf-8"?>
<p:tagLst xmlns:a="http://schemas.openxmlformats.org/drawingml/2006/main" xmlns:r="http://schemas.openxmlformats.org/officeDocument/2006/relationships" xmlns:p="http://schemas.openxmlformats.org/presentationml/2006/main">
  <p:tag name="GENSWF_SLIDE_UID" val="{1695881E-0B17-4D6C-A456-701C8F9DFDFD}:300"/>
</p:tagLst>
</file>

<file path=ppt/tags/tag4.xml><?xml version="1.0" encoding="utf-8"?>
<p:tagLst xmlns:a="http://schemas.openxmlformats.org/drawingml/2006/main" xmlns:r="http://schemas.openxmlformats.org/officeDocument/2006/relationships" xmlns:p="http://schemas.openxmlformats.org/presentationml/2006/main">
  <p:tag name="GENSWF_SLIDE_UID" val="{538ACE23-066A-4121-8333-279C29F2510F}:293"/>
</p:tagLst>
</file>

<file path=ppt/tags/tag5.xml><?xml version="1.0" encoding="utf-8"?>
<p:tagLst xmlns:a="http://schemas.openxmlformats.org/drawingml/2006/main" xmlns:r="http://schemas.openxmlformats.org/officeDocument/2006/relationships" xmlns:p="http://schemas.openxmlformats.org/presentationml/2006/main">
  <p:tag name="GENSWF_SLIDE_UID" val="{8072ED8B-9767-4EAF-B37D-B186E93BBE4D}:291"/>
</p:tagLst>
</file>

<file path=ppt/tags/tag6.xml><?xml version="1.0" encoding="utf-8"?>
<p:tagLst xmlns:a="http://schemas.openxmlformats.org/drawingml/2006/main" xmlns:r="http://schemas.openxmlformats.org/officeDocument/2006/relationships" xmlns:p="http://schemas.openxmlformats.org/presentationml/2006/main">
  <p:tag name="GENSWF_SLIDE_UID" val="{992121A2-2543-497D-A3B5-B912FDB0FABA}:281"/>
</p:tagLst>
</file>

<file path=ppt/tags/tag7.xml><?xml version="1.0" encoding="utf-8"?>
<p:tagLst xmlns:a="http://schemas.openxmlformats.org/drawingml/2006/main" xmlns:r="http://schemas.openxmlformats.org/officeDocument/2006/relationships" xmlns:p="http://schemas.openxmlformats.org/presentationml/2006/main">
  <p:tag name="GENSWF_SLIDE_UID" val="{2A91B4FC-512C-4257-8A45-877FABD0C6CE}:296"/>
</p:tagLst>
</file>

<file path=ppt/tags/tag8.xml><?xml version="1.0" encoding="utf-8"?>
<p:tagLst xmlns:a="http://schemas.openxmlformats.org/drawingml/2006/main" xmlns:r="http://schemas.openxmlformats.org/officeDocument/2006/relationships" xmlns:p="http://schemas.openxmlformats.org/presentationml/2006/main">
  <p:tag name="GENSWF_SLIDE_UID" val="{78BFEC8F-868A-4AEE-AD6F-F8A5A0AC7282}:297"/>
</p:tagLst>
</file>

<file path=ppt/tags/tag9.xml><?xml version="1.0" encoding="utf-8"?>
<p:tagLst xmlns:a="http://schemas.openxmlformats.org/drawingml/2006/main" xmlns:r="http://schemas.openxmlformats.org/officeDocument/2006/relationships" xmlns:p="http://schemas.openxmlformats.org/presentationml/2006/main">
  <p:tag name="GENSWF_SLIDE_UID" val="{A0AC308F-CE6E-41E8-906F-AD4602CEECBA}:28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6" ma:contentTypeDescription="Create a new document." ma:contentTypeScope="" ma:versionID="54bd44896cfccb1475f10c267e8c7d46">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d6e0930fe37cb96454f944250911edb2"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element ref="ns3:MediaServiceAutoKeyPoints" minOccurs="0"/>
                <xsd:element ref="ns3:MediaServiceKeyPoints" minOccurs="0"/>
                <xsd:element ref="ns3:Teams_Channel_Section_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_activity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Teams_Channel_Section_Location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9F654-1D11-4B92-8EF7-3EA215D24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05D408-3BEE-4185-A705-7D5F519CEA92}">
  <ds:schemaRefs>
    <ds:schemaRef ds:uri="http://purl.org/dc/elements/1.1/"/>
    <ds:schemaRef ds:uri="http://schemas.microsoft.com/office/2006/metadata/properties"/>
    <ds:schemaRef ds:uri="0592969b-b9e0-4bc7-baa3-fba5b5725717"/>
    <ds:schemaRef ds:uri="http://purl.org/dc/terms/"/>
    <ds:schemaRef ds:uri="d00fb86e-a52e-4f2f-9300-62c8872f8705"/>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709C5C-8AAE-49B2-A6F6-16C09F7B2D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1190</TotalTime>
  <Words>2483</Words>
  <Application>Microsoft Office PowerPoint</Application>
  <PresentationFormat>Widescreen</PresentationFormat>
  <Paragraphs>178</Paragraphs>
  <Slides>29</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Arial</vt:lpstr>
      <vt:lpstr>Calibri</vt:lpstr>
      <vt:lpstr>Cambria Math</vt:lpstr>
      <vt:lpstr>Century Schoolbook</vt:lpstr>
      <vt:lpstr>Wingdings</vt:lpstr>
      <vt:lpstr>Wingdings 2</vt:lpstr>
      <vt:lpstr>Oriel</vt:lpstr>
      <vt:lpstr>Equation</vt:lpstr>
      <vt:lpstr>MathType 6.0 Equation</vt:lpstr>
      <vt:lpstr>Section 10.3  Confidence Interval for Estimating a Population Proportion</vt:lpstr>
      <vt:lpstr>What’s Important in this lesson?</vt:lpstr>
      <vt:lpstr>Notations for this section:  ‘p”,   p ̂  ,  μ_p ̂ , and  σ_p ̂ </vt:lpstr>
      <vt:lpstr>Conditions for Sampling Distribution of ( p ) ̂</vt:lpstr>
      <vt:lpstr>Formula for Confidence Interval for Capturing Population Proportion</vt:lpstr>
      <vt:lpstr>Practice: Finding probability of a Sample Proportion: </vt:lpstr>
      <vt:lpstr>PowerPoint Presentation</vt:lpstr>
      <vt:lpstr>PowerPoint Presentation</vt:lpstr>
      <vt:lpstr>PowerPoint Presentation</vt:lpstr>
      <vt:lpstr>PowerPoint Presentation</vt:lpstr>
      <vt:lpstr>PowerPoint Presentation</vt:lpstr>
      <vt:lpstr>what happens when we sample without replacement?</vt:lpstr>
      <vt:lpstr>Conditions for Estimating a Population Proportion:</vt:lpstr>
      <vt:lpstr>Ex: In the Harvard School of Public Health survey,  A  S R S of 1 0, 9 0 4   students across many U S colleges were surveyed on their drinking habits.  2105 of the 10,904 respondent were classified as non-drinkers.  What is the true proportion of college students that are non-drinkers?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10C: Capturing “P”</vt:lpstr>
      <vt:lpstr>PowerPoint Presentation</vt:lpstr>
      <vt:lpstr>Deriving the Mean and Standard Error for the sampling  distribution of p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10.3 Estimating a Population Proportion</dc:title>
  <dc:creator>danny young</dc:creator>
  <cp:lastModifiedBy>Danny Young</cp:lastModifiedBy>
  <cp:revision>66</cp:revision>
  <dcterms:created xsi:type="dcterms:W3CDTF">2011-02-13T07:49:14Z</dcterms:created>
  <dcterms:modified xsi:type="dcterms:W3CDTF">2025-01-24T17:56:30Z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